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notesSlides/notesSlide2.xml" ContentType="application/vnd.openxmlformats-officedocument.presentationml.notesSlide+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8.xml" ContentType="application/vnd.openxmlformats-officedocument.presentationml.notesSlide+xml"/>
  <Override PartName="/ppt/tags/tag38.xml" ContentType="application/vnd.openxmlformats-officedocument.presentationml.tags+xml"/>
  <Override PartName="/ppt/notesSlides/notesSlide9.xml" ContentType="application/vnd.openxmlformats-officedocument.presentationml.notesSlide+xml"/>
  <Override PartName="/ppt/tags/tag39.xml" ContentType="application/vnd.openxmlformats-officedocument.presentationml.tags+xml"/>
  <Override PartName="/ppt/notesSlides/notesSlide10.xml" ContentType="application/vnd.openxmlformats-officedocument.presentationml.notesSlide+xml"/>
  <Override PartName="/ppt/tags/tag40.xml" ContentType="application/vnd.openxmlformats-officedocument.presentationml.tags+xml"/>
  <Override PartName="/ppt/notesSlides/notesSlide11.xml" ContentType="application/vnd.openxmlformats-officedocument.presentationml.notesSlide+xml"/>
  <Override PartName="/ppt/tags/tag41.xml" ContentType="application/vnd.openxmlformats-officedocument.presentationml.tags+xml"/>
  <Override PartName="/ppt/notesSlides/notesSlide12.xml" ContentType="application/vnd.openxmlformats-officedocument.presentationml.notesSlide+xml"/>
  <Override PartName="/ppt/tags/tag42.xml" ContentType="application/vnd.openxmlformats-officedocument.presentationml.tags+xml"/>
  <Override PartName="/ppt/notesSlides/notesSlide13.xml" ContentType="application/vnd.openxmlformats-officedocument.presentationml.notesSlide+xml"/>
  <Override PartName="/ppt/tags/tag43.xml" ContentType="application/vnd.openxmlformats-officedocument.presentationml.tags+xml"/>
  <Override PartName="/ppt/notesSlides/notesSlide14.xml" ContentType="application/vnd.openxmlformats-officedocument.presentationml.notesSlide+xml"/>
  <Override PartName="/ppt/tags/tag44.xml" ContentType="application/vnd.openxmlformats-officedocument.presentationml.tags+xml"/>
  <Override PartName="/ppt/notesSlides/notesSlide15.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6.xml" ContentType="application/vnd.openxmlformats-officedocument.presentationml.notesSlide+xml"/>
  <Override PartName="/ppt/tags/tag47.xml" ContentType="application/vnd.openxmlformats-officedocument.presentationml.tags+xml"/>
  <Override PartName="/ppt/notesSlides/notesSlide17.xml" ContentType="application/vnd.openxmlformats-officedocument.presentationml.notesSlide+xml"/>
  <Override PartName="/ppt/tags/tag48.xml" ContentType="application/vnd.openxmlformats-officedocument.presentationml.tags+xml"/>
  <Override PartName="/ppt/notesSlides/notesSlide18.xml" ContentType="application/vnd.openxmlformats-officedocument.presentationml.notesSlide+xml"/>
  <Override PartName="/ppt/tags/tag49.xml" ContentType="application/vnd.openxmlformats-officedocument.presentationml.tags+xml"/>
  <Override PartName="/ppt/notesSlides/notesSlide19.xml" ContentType="application/vnd.openxmlformats-officedocument.presentationml.notesSlide+xml"/>
  <Override PartName="/ppt/tags/tag50.xml" ContentType="application/vnd.openxmlformats-officedocument.presentationml.tags+xml"/>
  <Override PartName="/ppt/notesSlides/notesSlide2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21.xml" ContentType="application/vnd.openxmlformats-officedocument.presentationml.notesSlide+xml"/>
  <Override PartName="/ppt/tags/tag53.xml" ContentType="application/vnd.openxmlformats-officedocument.presentationml.tags+xml"/>
  <Override PartName="/ppt/notesSlides/notesSlide22.xml" ContentType="application/vnd.openxmlformats-officedocument.presentationml.notesSlide+xml"/>
  <Override PartName="/ppt/tags/tag54.xml" ContentType="application/vnd.openxmlformats-officedocument.presentationml.tags+xml"/>
  <Override PartName="/ppt/notesSlides/notesSlide23.xml" ContentType="application/vnd.openxmlformats-officedocument.presentationml.notesSlide+xml"/>
  <Override PartName="/ppt/tags/tag55.xml" ContentType="application/vnd.openxmlformats-officedocument.presentationml.tags+xml"/>
  <Override PartName="/ppt/notesSlides/notesSlide24.xml" ContentType="application/vnd.openxmlformats-officedocument.presentationml.notesSlide+xml"/>
  <Override PartName="/ppt/tags/tag56.xml" ContentType="application/vnd.openxmlformats-officedocument.presentationml.tags+xml"/>
  <Override PartName="/ppt/notesSlides/notesSlide25.xml" ContentType="application/vnd.openxmlformats-officedocument.presentationml.notesSlide+xml"/>
  <Override PartName="/ppt/tags/tag57.xml" ContentType="application/vnd.openxmlformats-officedocument.presentationml.tags+xml"/>
  <Override PartName="/ppt/notesSlides/notesSlide26.xml" ContentType="application/vnd.openxmlformats-officedocument.presentationml.notesSlide+xml"/>
  <Override PartName="/ppt/tags/tag58.xml" ContentType="application/vnd.openxmlformats-officedocument.presentationml.tags+xml"/>
  <Override PartName="/ppt/notesSlides/notesSlide27.xml" ContentType="application/vnd.openxmlformats-officedocument.presentationml.notesSlide+xml"/>
  <Override PartName="/ppt/tags/tag59.xml" ContentType="application/vnd.openxmlformats-officedocument.presentationml.tags+xml"/>
  <Override PartName="/ppt/notesSlides/notesSlide28.xml" ContentType="application/vnd.openxmlformats-officedocument.presentationml.notesSlide+xml"/>
  <Override PartName="/ppt/tags/tag60.xml" ContentType="application/vnd.openxmlformats-officedocument.presentationml.tags+xml"/>
  <Override PartName="/ppt/notesSlides/notesSlide29.xml" ContentType="application/vnd.openxmlformats-officedocument.presentationml.notesSlide+xml"/>
  <Override PartName="/ppt/tags/tag61.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handoutMasterIdLst>
    <p:handoutMasterId r:id="rId40"/>
  </p:handoutMasterIdLst>
  <p:sldIdLst>
    <p:sldId id="284" r:id="rId5"/>
    <p:sldId id="366" r:id="rId6"/>
    <p:sldId id="285" r:id="rId7"/>
    <p:sldId id="303" r:id="rId8"/>
    <p:sldId id="302" r:id="rId9"/>
    <p:sldId id="347" r:id="rId10"/>
    <p:sldId id="260" r:id="rId11"/>
    <p:sldId id="306" r:id="rId12"/>
    <p:sldId id="262" r:id="rId13"/>
    <p:sldId id="279" r:id="rId14"/>
    <p:sldId id="348" r:id="rId15"/>
    <p:sldId id="349" r:id="rId16"/>
    <p:sldId id="353" r:id="rId17"/>
    <p:sldId id="354" r:id="rId18"/>
    <p:sldId id="355" r:id="rId19"/>
    <p:sldId id="356" r:id="rId20"/>
    <p:sldId id="357" r:id="rId21"/>
    <p:sldId id="307" r:id="rId22"/>
    <p:sldId id="308" r:id="rId23"/>
    <p:sldId id="350" r:id="rId24"/>
    <p:sldId id="351" r:id="rId25"/>
    <p:sldId id="358" r:id="rId26"/>
    <p:sldId id="359" r:id="rId27"/>
    <p:sldId id="309" r:id="rId28"/>
    <p:sldId id="310" r:id="rId29"/>
    <p:sldId id="360" r:id="rId30"/>
    <p:sldId id="361" r:id="rId31"/>
    <p:sldId id="362" r:id="rId32"/>
    <p:sldId id="312" r:id="rId33"/>
    <p:sldId id="365" r:id="rId34"/>
    <p:sldId id="313" r:id="rId35"/>
    <p:sldId id="314" r:id="rId36"/>
    <p:sldId id="352" r:id="rId37"/>
    <p:sldId id="304" r:id="rId38"/>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71" autoAdjust="0"/>
    <p:restoredTop sz="86417"/>
  </p:normalViewPr>
  <p:slideViewPr>
    <p:cSldViewPr snapToGrid="0" snapToObjects="1">
      <p:cViewPr varScale="1">
        <p:scale>
          <a:sx n="57" d="100"/>
          <a:sy n="57" d="100"/>
        </p:scale>
        <p:origin x="1160"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6883"/>
    </p:cViewPr>
  </p:sorterViewPr>
  <p:notesViewPr>
    <p:cSldViewPr snapToGrid="0" snapToObjects="1">
      <p:cViewPr varScale="1">
        <p:scale>
          <a:sx n="59" d="100"/>
          <a:sy n="59" d="100"/>
        </p:scale>
        <p:origin x="2069"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8D5416-FA77-8D41-ADC9-39DCF9A5528F}" type="datetimeFigureOut">
              <a:rPr lang="en-US" smtClean="0"/>
              <a:t>10/22/2021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B294E6-BC63-7A44-BF02-D11FAA3BF2A5}" type="slidenum">
              <a:rPr lang="en-US" smtClean="0"/>
              <a:t>‹#›</a:t>
            </a:fld>
            <a:endParaRPr lang="en-US" dirty="0"/>
          </a:p>
        </p:txBody>
      </p:sp>
    </p:spTree>
    <p:extLst>
      <p:ext uri="{BB962C8B-B14F-4D97-AF65-F5344CB8AC3E}">
        <p14:creationId xmlns:p14="http://schemas.microsoft.com/office/powerpoint/2010/main" val="855616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346166"/>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644537"/>
            <a:ext cx="5486400" cy="5251269"/>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D781B2-0595-5149-84E6-E35E64B9C0DC}" type="slidenum">
              <a:rPr lang="en-US" smtClean="0"/>
              <a:t>‹#›</a:t>
            </a:fld>
            <a:endParaRPr lang="en-US" dirty="0"/>
          </a:p>
        </p:txBody>
      </p:sp>
    </p:spTree>
    <p:extLst>
      <p:ext uri="{BB962C8B-B14F-4D97-AF65-F5344CB8AC3E}">
        <p14:creationId xmlns:p14="http://schemas.microsoft.com/office/powerpoint/2010/main" val="632771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1</a:t>
            </a:fld>
            <a:endParaRPr lang="en-US" dirty="0"/>
          </a:p>
        </p:txBody>
      </p:sp>
    </p:spTree>
    <p:extLst>
      <p:ext uri="{BB962C8B-B14F-4D97-AF65-F5344CB8AC3E}">
        <p14:creationId xmlns:p14="http://schemas.microsoft.com/office/powerpoint/2010/main" val="2941450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Here are some benefits of empathy mapping. Just how helpful empathy mapping turns out to be will depend on how thoroughly you prepare and create your map and then what you do with the insights gathered. </a:t>
            </a:r>
          </a:p>
        </p:txBody>
      </p:sp>
      <p:sp>
        <p:nvSpPr>
          <p:cNvPr id="4" name="Slide Number Placeholder 3"/>
          <p:cNvSpPr>
            <a:spLocks noGrp="1"/>
          </p:cNvSpPr>
          <p:nvPr>
            <p:ph type="sldNum" sz="quarter" idx="5"/>
          </p:nvPr>
        </p:nvSpPr>
        <p:spPr/>
        <p:txBody>
          <a:bodyPr/>
          <a:lstStyle/>
          <a:p>
            <a:fld id="{4DD781B2-0595-5149-84E6-E35E64B9C0DC}" type="slidenum">
              <a:rPr lang="en-US" smtClean="0"/>
              <a:t>12</a:t>
            </a:fld>
            <a:endParaRPr lang="en-US" dirty="0"/>
          </a:p>
        </p:txBody>
      </p:sp>
    </p:spTree>
    <p:extLst>
      <p:ext uri="{BB962C8B-B14F-4D97-AF65-F5344CB8AC3E}">
        <p14:creationId xmlns:p14="http://schemas.microsoft.com/office/powerpoint/2010/main" val="1420084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This is from </a:t>
            </a:r>
            <a:r>
              <a:rPr lang="en-US" i="1" dirty="0"/>
              <a:t>Gamestorming</a:t>
            </a:r>
            <a:r>
              <a:rPr lang="en-US" i="0" dirty="0"/>
              <a:t>. And serves as a template for an empathy map. (You can download this template at http://gamestorming.com/empathy-map.) If, however, you Google empathy maps, you will find plenty of templates that might be slightly different from each other. </a:t>
            </a:r>
          </a:p>
          <a:p>
            <a:endParaRPr lang="en-US" i="0" dirty="0"/>
          </a:p>
          <a:p>
            <a:r>
              <a:rPr lang="en-US" i="0" dirty="0"/>
              <a:t>This empathy map is divided into multiple sections. [Next slide]</a:t>
            </a:r>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13</a:t>
            </a:fld>
            <a:endParaRPr lang="en-US" dirty="0"/>
          </a:p>
        </p:txBody>
      </p:sp>
    </p:spTree>
    <p:extLst>
      <p:ext uri="{BB962C8B-B14F-4D97-AF65-F5344CB8AC3E}">
        <p14:creationId xmlns:p14="http://schemas.microsoft.com/office/powerpoint/2010/main" val="3510478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The top sections pertain to who the customer is  and their Goal at a specific point. </a:t>
            </a:r>
          </a:p>
        </p:txBody>
      </p:sp>
      <p:sp>
        <p:nvSpPr>
          <p:cNvPr id="4" name="Slide Number Placeholder 3"/>
          <p:cNvSpPr>
            <a:spLocks noGrp="1"/>
          </p:cNvSpPr>
          <p:nvPr>
            <p:ph type="sldNum" sz="quarter" idx="5"/>
          </p:nvPr>
        </p:nvSpPr>
        <p:spPr/>
        <p:txBody>
          <a:bodyPr/>
          <a:lstStyle/>
          <a:p>
            <a:fld id="{4DD781B2-0595-5149-84E6-E35E64B9C0DC}" type="slidenum">
              <a:rPr lang="en-US" smtClean="0"/>
              <a:t>14</a:t>
            </a:fld>
            <a:endParaRPr lang="en-US" dirty="0"/>
          </a:p>
        </p:txBody>
      </p:sp>
    </p:spTree>
    <p:extLst>
      <p:ext uri="{BB962C8B-B14F-4D97-AF65-F5344CB8AC3E}">
        <p14:creationId xmlns:p14="http://schemas.microsoft.com/office/powerpoint/2010/main" val="1208618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We then have four sections spread around the rest of the center to define what the customer sees, what they say, what they do, and what they hear. </a:t>
            </a:r>
          </a:p>
        </p:txBody>
      </p:sp>
      <p:sp>
        <p:nvSpPr>
          <p:cNvPr id="4" name="Slide Number Placeholder 3"/>
          <p:cNvSpPr>
            <a:spLocks noGrp="1"/>
          </p:cNvSpPr>
          <p:nvPr>
            <p:ph type="sldNum" sz="quarter" idx="5"/>
          </p:nvPr>
        </p:nvSpPr>
        <p:spPr/>
        <p:txBody>
          <a:bodyPr/>
          <a:lstStyle/>
          <a:p>
            <a:fld id="{4DD781B2-0595-5149-84E6-E35E64B9C0DC}" type="slidenum">
              <a:rPr lang="en-US" smtClean="0"/>
              <a:t>15</a:t>
            </a:fld>
            <a:endParaRPr lang="en-US" dirty="0"/>
          </a:p>
        </p:txBody>
      </p:sp>
    </p:spTree>
    <p:extLst>
      <p:ext uri="{BB962C8B-B14F-4D97-AF65-F5344CB8AC3E}">
        <p14:creationId xmlns:p14="http://schemas.microsoft.com/office/powerpoint/2010/main" val="378390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Finally, in the center of this empathy map, is a section for what they customers think and feel as expressed through pains and gains. Many templates put these columns at the bottom of the map so that they can put a picture or some kind of graphic representing the customer in the center of the map. </a:t>
            </a:r>
          </a:p>
          <a:p>
            <a:endParaRPr lang="en-US" dirty="0"/>
          </a:p>
          <a:p>
            <a:r>
              <a:rPr lang="en-US" dirty="0"/>
              <a:t>The workbook as lists of questions to consider for each section of the map.</a:t>
            </a:r>
          </a:p>
        </p:txBody>
      </p:sp>
      <p:sp>
        <p:nvSpPr>
          <p:cNvPr id="4" name="Slide Number Placeholder 3"/>
          <p:cNvSpPr>
            <a:spLocks noGrp="1"/>
          </p:cNvSpPr>
          <p:nvPr>
            <p:ph type="sldNum" sz="quarter" idx="5"/>
          </p:nvPr>
        </p:nvSpPr>
        <p:spPr/>
        <p:txBody>
          <a:bodyPr/>
          <a:lstStyle/>
          <a:p>
            <a:fld id="{4DD781B2-0595-5149-84E6-E35E64B9C0DC}" type="slidenum">
              <a:rPr lang="en-US" smtClean="0"/>
              <a:t>16</a:t>
            </a:fld>
            <a:endParaRPr lang="en-US" dirty="0"/>
          </a:p>
        </p:txBody>
      </p:sp>
    </p:spTree>
    <p:extLst>
      <p:ext uri="{BB962C8B-B14F-4D97-AF65-F5344CB8AC3E}">
        <p14:creationId xmlns:p14="http://schemas.microsoft.com/office/powerpoint/2010/main" val="2795772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254000"/>
            <a:ext cx="5486400" cy="3086100"/>
          </a:xfrm>
        </p:spPr>
      </p:sp>
      <p:sp>
        <p:nvSpPr>
          <p:cNvPr id="3" name="Notes Placeholder 2"/>
          <p:cNvSpPr>
            <a:spLocks noGrp="1"/>
          </p:cNvSpPr>
          <p:nvPr>
            <p:ph type="body" idx="1"/>
          </p:nvPr>
        </p:nvSpPr>
        <p:spPr/>
        <p:txBody>
          <a:bodyPr/>
          <a:lstStyle/>
          <a:p>
            <a:r>
              <a:rPr lang="en-US" dirty="0"/>
              <a:t>They should pair up with someone sitting nearby and share their response to this question. Allow 1 minute for responses and then move on. </a:t>
            </a:r>
          </a:p>
          <a:p>
            <a:endParaRPr lang="en-US" dirty="0"/>
          </a:p>
          <a:p>
            <a:r>
              <a:rPr lang="en-US" dirty="0"/>
              <a:t>For virtual trainings, you can assign them a partner and have them do a private chat to that person or just have everyone put their responses in chat.</a:t>
            </a:r>
          </a:p>
        </p:txBody>
      </p:sp>
      <p:sp>
        <p:nvSpPr>
          <p:cNvPr id="4" name="Slide Number Placeholder 3"/>
          <p:cNvSpPr>
            <a:spLocks noGrp="1"/>
          </p:cNvSpPr>
          <p:nvPr>
            <p:ph type="sldNum" sz="quarter" idx="5"/>
          </p:nvPr>
        </p:nvSpPr>
        <p:spPr/>
        <p:txBody>
          <a:bodyPr/>
          <a:lstStyle/>
          <a:p>
            <a:fld id="{4DD781B2-0595-5149-84E6-E35E64B9C0DC}" type="slidenum">
              <a:rPr lang="en-US" smtClean="0"/>
              <a:t>17</a:t>
            </a:fld>
            <a:endParaRPr lang="en-US" dirty="0"/>
          </a:p>
        </p:txBody>
      </p:sp>
    </p:spTree>
    <p:extLst>
      <p:ext uri="{BB962C8B-B14F-4D97-AF65-F5344CB8AC3E}">
        <p14:creationId xmlns:p14="http://schemas.microsoft.com/office/powerpoint/2010/main" val="4153101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Empathy maps work best if they’re drawn from real data, so some preparations need to be made before beginning to create the map. Gather information from customer interviews and surveys to help augment what you think and assume about your customers. Having customers involved in creating the empathy map is even better. In a pinch, however, maps can be built on your existing knowledge and stakeholder feedback. </a:t>
            </a:r>
          </a:p>
          <a:p>
            <a:endParaRPr lang="en-US" dirty="0"/>
          </a:p>
          <a:p>
            <a:r>
              <a:rPr lang="en-US" dirty="0"/>
              <a:t>A customer is a great start. The marketing department may have already developed several customer personas that might be helpful. These are definitions of different customer types and contain information as age, occupation, marital status, children, education, interests, ambitions, ethnicity, and how they interact with your company. Most companies have to create multiple personas to represent in general their entire customer population – or at least the major segments. </a:t>
            </a:r>
          </a:p>
          <a:p>
            <a:endParaRPr lang="en-US" dirty="0"/>
          </a:p>
          <a:p>
            <a:r>
              <a:rPr lang="en-US" dirty="0"/>
              <a:t>Personas can capture one particular user or be an aggregate of multiple users. Most often they are aggregates of users with some common characteristic – age, the way they interact with your brand, social media usage, type of domicile, region, or other helpful quality. Using a persona that is based on solid customer research as the basis of the empathy map helps make the map more realistic and alive to real customer situations. </a:t>
            </a:r>
          </a:p>
          <a:p>
            <a:endParaRPr lang="en-US" dirty="0"/>
          </a:p>
          <a:p>
            <a:r>
              <a:rPr lang="en-US" dirty="0"/>
              <a:t>Another source of helpful customer information is customer interviews. Actually talking to customers one-on-one and asking them open-ended questions about their experience (as opposed to choosing from a set of options in a survey question) will garner the best results. Listen, take notes, nod, and ask for further elaboration. These kinds of interviews generally only last 30-45 minutes. </a:t>
            </a:r>
          </a:p>
        </p:txBody>
      </p:sp>
      <p:sp>
        <p:nvSpPr>
          <p:cNvPr id="4" name="Slide Number Placeholder 3"/>
          <p:cNvSpPr>
            <a:spLocks noGrp="1"/>
          </p:cNvSpPr>
          <p:nvPr>
            <p:ph type="sldNum" sz="quarter" idx="5"/>
          </p:nvPr>
        </p:nvSpPr>
        <p:spPr/>
        <p:txBody>
          <a:bodyPr/>
          <a:lstStyle/>
          <a:p>
            <a:fld id="{4DD781B2-0595-5149-84E6-E35E64B9C0DC}" type="slidenum">
              <a:rPr lang="en-US" smtClean="0"/>
              <a:t>19</a:t>
            </a:fld>
            <a:endParaRPr lang="en-US" dirty="0"/>
          </a:p>
        </p:txBody>
      </p:sp>
    </p:spTree>
    <p:extLst>
      <p:ext uri="{BB962C8B-B14F-4D97-AF65-F5344CB8AC3E}">
        <p14:creationId xmlns:p14="http://schemas.microsoft.com/office/powerpoint/2010/main" val="754255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What is the purpose of your empathy mapping session? Some sample purposes might include:</a:t>
            </a:r>
          </a:p>
          <a:p>
            <a:pPr marL="171450" indent="-171450">
              <a:buFont typeface="Arial" panose="020B0604020202020204" pitchFamily="34" charset="0"/>
              <a:buChar char="•"/>
            </a:pPr>
            <a:r>
              <a:rPr lang="en-US" dirty="0"/>
              <a:t>To increase the team’s sensitivity to the customer viewpoint</a:t>
            </a:r>
          </a:p>
          <a:p>
            <a:pPr marL="171450" indent="-171450">
              <a:buFont typeface="Arial" panose="020B0604020202020204" pitchFamily="34" charset="0"/>
              <a:buChar char="•"/>
            </a:pPr>
            <a:r>
              <a:rPr lang="en-US" dirty="0"/>
              <a:t>To redesign processes/products to resolve a common customer pain point</a:t>
            </a:r>
          </a:p>
          <a:p>
            <a:pPr marL="171450" indent="-171450">
              <a:buFont typeface="Arial" panose="020B0604020202020204" pitchFamily="34" charset="0"/>
              <a:buChar char="•"/>
            </a:pPr>
            <a:r>
              <a:rPr lang="en-US" dirty="0"/>
              <a:t>To flesh out a journey map touchpoint to get more insight into the customer experience</a:t>
            </a:r>
          </a:p>
          <a:p>
            <a:pPr marL="171450" indent="-171450">
              <a:buFont typeface="Arial" panose="020B0604020202020204" pitchFamily="34" charset="0"/>
              <a:buChar char="•"/>
            </a:pPr>
            <a:r>
              <a:rPr lang="en-US" dirty="0"/>
              <a:t>To discover weaknesses in our customer research</a:t>
            </a:r>
          </a:p>
          <a:p>
            <a:pPr marL="171450" indent="-171450">
              <a:buFont typeface="Arial" panose="020B0604020202020204" pitchFamily="34" charset="0"/>
              <a:buChar char="•"/>
            </a:pPr>
            <a:r>
              <a:rPr lang="en-US" dirty="0"/>
              <a:t>To uncover customer needs we are not already aware of</a:t>
            </a:r>
          </a:p>
          <a:p>
            <a:pPr marL="171450" indent="-171450">
              <a:buFont typeface="Arial" panose="020B0604020202020204" pitchFamily="34" charset="0"/>
              <a:buChar char="•"/>
            </a:pPr>
            <a:r>
              <a:rPr lang="en-US" dirty="0"/>
              <a:t>To guide us to some meaningful innovation</a:t>
            </a:r>
          </a:p>
          <a:p>
            <a:pPr marL="171450" indent="-171450">
              <a:buFont typeface="Arial" panose="020B0604020202020204" pitchFamily="34" charset="0"/>
              <a:buChar char="•"/>
            </a:pPr>
            <a:r>
              <a:rPr lang="en-US" dirty="0"/>
              <a:t>To understand what drives customers’ behavior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ASK, what other purposes might you have in journey mapping?</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20</a:t>
            </a:fld>
            <a:endParaRPr lang="en-US" dirty="0"/>
          </a:p>
        </p:txBody>
      </p:sp>
    </p:spTree>
    <p:extLst>
      <p:ext uri="{BB962C8B-B14F-4D97-AF65-F5344CB8AC3E}">
        <p14:creationId xmlns:p14="http://schemas.microsoft.com/office/powerpoint/2010/main" val="2440574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AUTOMATIC ANIMATED – a different template will appear every 5 seconds.</a:t>
            </a:r>
          </a:p>
          <a:p>
            <a:r>
              <a:rPr lang="en-US" dirty="0"/>
              <a:t>Choose a template that will suit your purpose. Look at lots of options by Googling empathy maps.  If the map will be a team effort, you might want to draw it on a large whiteboard or some flip chart pages. And have a bunch of post-it notes available. Using post-its to add responses to the map allows you to later rearrange and group responses. </a:t>
            </a:r>
          </a:p>
        </p:txBody>
      </p:sp>
      <p:sp>
        <p:nvSpPr>
          <p:cNvPr id="4" name="Slide Number Placeholder 3"/>
          <p:cNvSpPr>
            <a:spLocks noGrp="1"/>
          </p:cNvSpPr>
          <p:nvPr>
            <p:ph type="sldNum" sz="quarter" idx="5"/>
          </p:nvPr>
        </p:nvSpPr>
        <p:spPr/>
        <p:txBody>
          <a:bodyPr/>
          <a:lstStyle/>
          <a:p>
            <a:fld id="{4DD781B2-0595-5149-84E6-E35E64B9C0DC}" type="slidenum">
              <a:rPr lang="en-US" smtClean="0"/>
              <a:t>21</a:t>
            </a:fld>
            <a:endParaRPr lang="en-US" dirty="0"/>
          </a:p>
        </p:txBody>
      </p:sp>
    </p:spTree>
    <p:extLst>
      <p:ext uri="{BB962C8B-B14F-4D97-AF65-F5344CB8AC3E}">
        <p14:creationId xmlns:p14="http://schemas.microsoft.com/office/powerpoint/2010/main" val="763421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The participants should be people who can contribute to your purpose. Stakeholders, representatives from different departments, customers, vendors, a customer service team, or whomever is important to your purpose. You do need to carefully consider who you invite as large numbers of people will make it harder for everyone to participate. And you want them to have knowledge of the customer that they can contribute to the map. </a:t>
            </a:r>
          </a:p>
        </p:txBody>
      </p:sp>
      <p:sp>
        <p:nvSpPr>
          <p:cNvPr id="4" name="Slide Number Placeholder 3"/>
          <p:cNvSpPr>
            <a:spLocks noGrp="1"/>
          </p:cNvSpPr>
          <p:nvPr>
            <p:ph type="sldNum" sz="quarter" idx="5"/>
          </p:nvPr>
        </p:nvSpPr>
        <p:spPr/>
        <p:txBody>
          <a:bodyPr/>
          <a:lstStyle/>
          <a:p>
            <a:fld id="{4DD781B2-0595-5149-84E6-E35E64B9C0DC}" type="slidenum">
              <a:rPr lang="en-US" smtClean="0"/>
              <a:t>22</a:t>
            </a:fld>
            <a:endParaRPr lang="en-US" dirty="0"/>
          </a:p>
        </p:txBody>
      </p:sp>
    </p:spTree>
    <p:extLst>
      <p:ext uri="{BB962C8B-B14F-4D97-AF65-F5344CB8AC3E}">
        <p14:creationId xmlns:p14="http://schemas.microsoft.com/office/powerpoint/2010/main" val="397536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2</a:t>
            </a:fld>
            <a:endParaRPr lang="en-US" dirty="0"/>
          </a:p>
        </p:txBody>
      </p:sp>
    </p:spTree>
    <p:extLst>
      <p:ext uri="{BB962C8B-B14F-4D97-AF65-F5344CB8AC3E}">
        <p14:creationId xmlns:p14="http://schemas.microsoft.com/office/powerpoint/2010/main" val="2569697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254000"/>
            <a:ext cx="5486400" cy="3086100"/>
          </a:xfrm>
        </p:spPr>
      </p:sp>
      <p:sp>
        <p:nvSpPr>
          <p:cNvPr id="3" name="Notes Placeholder 2"/>
          <p:cNvSpPr>
            <a:spLocks noGrp="1"/>
          </p:cNvSpPr>
          <p:nvPr>
            <p:ph type="body" idx="1"/>
          </p:nvPr>
        </p:nvSpPr>
        <p:spPr/>
        <p:txBody>
          <a:bodyPr/>
          <a:lstStyle/>
          <a:p>
            <a:r>
              <a:rPr lang="en-US" dirty="0"/>
              <a:t>They should pair up with someone sitting nearby and share their response to this question. Allow 1 minute for responses and then move on. </a:t>
            </a:r>
          </a:p>
          <a:p>
            <a:endParaRPr lang="en-US" dirty="0"/>
          </a:p>
          <a:p>
            <a:r>
              <a:rPr lang="en-US" dirty="0"/>
              <a:t>For virtual trainings, you can assign them a partner and have them do a private chat to that person or just have everyone put their responses in chat.</a:t>
            </a:r>
          </a:p>
        </p:txBody>
      </p:sp>
      <p:sp>
        <p:nvSpPr>
          <p:cNvPr id="4" name="Slide Number Placeholder 3"/>
          <p:cNvSpPr>
            <a:spLocks noGrp="1"/>
          </p:cNvSpPr>
          <p:nvPr>
            <p:ph type="sldNum" sz="quarter" idx="5"/>
          </p:nvPr>
        </p:nvSpPr>
        <p:spPr/>
        <p:txBody>
          <a:bodyPr/>
          <a:lstStyle/>
          <a:p>
            <a:fld id="{4DD781B2-0595-5149-84E6-E35E64B9C0DC}" type="slidenum">
              <a:rPr lang="en-US" smtClean="0"/>
              <a:t>23</a:t>
            </a:fld>
            <a:endParaRPr lang="en-US" dirty="0"/>
          </a:p>
        </p:txBody>
      </p:sp>
    </p:spTree>
    <p:extLst>
      <p:ext uri="{BB962C8B-B14F-4D97-AF65-F5344CB8AC3E}">
        <p14:creationId xmlns:p14="http://schemas.microsoft.com/office/powerpoint/2010/main" val="3964512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Gather everyone in the same room.</a:t>
            </a:r>
            <a:r>
              <a:rPr lang="en-US" b="0" dirty="0"/>
              <a:t> Or on a video platform with a collaboration function – but in person is best.</a:t>
            </a:r>
            <a:endParaRPr lang="en-US" b="1" dirty="0"/>
          </a:p>
          <a:p>
            <a:pPr marL="171450" indent="-171450">
              <a:buFont typeface="Arial" panose="020B0604020202020204" pitchFamily="34" charset="0"/>
              <a:buChar char="•"/>
            </a:pPr>
            <a:r>
              <a:rPr lang="en-US" b="1" dirty="0"/>
              <a:t>Share the purpose for the map </a:t>
            </a:r>
            <a:r>
              <a:rPr lang="en-US" b="0" dirty="0"/>
              <a:t>so that everyone is on the same map.</a:t>
            </a:r>
            <a:endParaRPr lang="en-US" b="1" dirty="0"/>
          </a:p>
          <a:p>
            <a:pPr marL="171450" indent="-171450">
              <a:buFont typeface="Arial" panose="020B0604020202020204" pitchFamily="34" charset="0"/>
              <a:buChar char="•"/>
            </a:pPr>
            <a:r>
              <a:rPr lang="en-US" b="1" dirty="0"/>
              <a:t>Decide on the type of customer you’d like to map</a:t>
            </a:r>
            <a:r>
              <a:rPr lang="en-US" b="0" dirty="0"/>
              <a:t>. You may have already determined the persona you will use and just have to share that information with the group. Or you might want the group’s insight on the customer segment most impacted by the problem you are trying to explore. </a:t>
            </a:r>
            <a:endParaRPr lang="en-US" b="1" dirty="0"/>
          </a:p>
          <a:p>
            <a:pPr marL="171450" indent="-171450">
              <a:buFont typeface="Arial" panose="020B0604020202020204" pitchFamily="34" charset="0"/>
              <a:buChar char="•"/>
            </a:pPr>
            <a:r>
              <a:rPr lang="en-US" b="1" dirty="0"/>
              <a:t>Create a list of questions to consider. </a:t>
            </a:r>
            <a:r>
              <a:rPr lang="en-US" b="0" dirty="0"/>
              <a:t>These are questions like the ones in your workbook for each sector of the template. Or you might have a professional moderator who prompts with questions such as What environment are your customers in when they are using your service/product? Are they having fun or do they want to get it over with? What’s their life like outside of using your service/product? What kind of day are they having? And other questions that might spark the group in their mapping.</a:t>
            </a:r>
            <a:endParaRPr lang="en-US" b="1" dirty="0"/>
          </a:p>
          <a:p>
            <a:pPr marL="171450" indent="-171450">
              <a:buFont typeface="Arial" panose="020B0604020202020204" pitchFamily="34" charset="0"/>
              <a:buChar char="•"/>
            </a:pPr>
            <a:r>
              <a:rPr lang="en-US" b="1" dirty="0"/>
              <a:t>Add answers to the different sections, using post-it notes.</a:t>
            </a:r>
            <a:r>
              <a:rPr lang="en-US" b="0" dirty="0"/>
              <a:t> It is better to use post-it notes as you can move them around and group them as appropriate when you are looking over the entire map. You can have each participant place their post-it note on the template one at a time and very briefly explain their thoughts. </a:t>
            </a:r>
            <a:endParaRPr lang="en-US" b="1" dirty="0"/>
          </a:p>
          <a:p>
            <a:pPr marL="171450" indent="-171450">
              <a:buFont typeface="Arial" panose="020B0604020202020204" pitchFamily="34" charset="0"/>
              <a:buChar char="•"/>
            </a:pPr>
            <a:r>
              <a:rPr lang="en-US" b="1" dirty="0"/>
              <a:t>Consider each section of the map – think, feel, do, see, hear, etc.</a:t>
            </a:r>
            <a:r>
              <a:rPr lang="en-US" b="0" dirty="0"/>
              <a:t> You can systematically go through the sections and/or jump around as appropriate. </a:t>
            </a:r>
            <a:endParaRPr lang="en-US" b="1" dirty="0"/>
          </a:p>
          <a:p>
            <a:pPr marL="171450" indent="-171450">
              <a:buFont typeface="Arial" panose="020B0604020202020204" pitchFamily="34" charset="0"/>
              <a:buChar char="•"/>
            </a:pPr>
            <a:r>
              <a:rPr lang="en-US" b="1" dirty="0"/>
              <a:t>Identify areas where more research might be needed</a:t>
            </a:r>
            <a:r>
              <a:rPr lang="en-US" b="0" dirty="0"/>
              <a:t>. Where your map is sparse indicates where more research about the customer might be necessary to fill out a fuller picture. </a:t>
            </a:r>
            <a:endParaRPr lang="en-US" b="1" dirty="0"/>
          </a:p>
          <a:p>
            <a:pPr marL="171450" indent="-171450">
              <a:buFont typeface="Arial" panose="020B0604020202020204" pitchFamily="34" charset="0"/>
              <a:buChar char="•"/>
            </a:pPr>
            <a:r>
              <a:rPr lang="en-US" b="1" dirty="0"/>
              <a:t>Wrap up, summarize, and identify insights.</a:t>
            </a:r>
            <a:r>
              <a:rPr lang="en-US" b="0" dirty="0"/>
              <a:t> Watch out for making assumptions but rather try to confirm what customers actually feel about the situation. Did anyone have a change of opinion about the situation? What insights did participants have about the situation and or the customer segment? Are there any data based on assumptions rather than data? Are there insights that need further support or research?</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you come to a standstill even though you think the group still has more to contribute, try some role-playing with one person playing the customer and another asking questions about the product/service and life circumstances, etc.</a:t>
            </a:r>
            <a:endParaRPr lang="en-US" b="1" dirty="0"/>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25</a:t>
            </a:fld>
            <a:endParaRPr lang="en-US" dirty="0"/>
          </a:p>
        </p:txBody>
      </p:sp>
    </p:spTree>
    <p:extLst>
      <p:ext uri="{BB962C8B-B14F-4D97-AF65-F5344CB8AC3E}">
        <p14:creationId xmlns:p14="http://schemas.microsoft.com/office/powerpoint/2010/main" val="1781976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Don’t empathize with just your ideal customer.</a:t>
            </a:r>
            <a:r>
              <a:rPr lang="en-US" b="0" dirty="0"/>
              <a:t> Your ideal customer probably doesn’t really exist and they probably don’t capture the full depth of your customer base. We want to design experiences, products, and services with a broader, deeper understanding than just our ideal customer. </a:t>
            </a:r>
            <a:endParaRPr lang="en-US" b="1" dirty="0"/>
          </a:p>
          <a:p>
            <a:pPr marL="171450" indent="-171450">
              <a:buFont typeface="Arial" panose="020B0604020202020204" pitchFamily="34" charset="0"/>
              <a:buChar char="•"/>
            </a:pPr>
            <a:r>
              <a:rPr lang="en-US" b="1" dirty="0"/>
              <a:t>Encourage cross-functional team participation.</a:t>
            </a:r>
            <a:r>
              <a:rPr lang="en-US" b="0" dirty="0"/>
              <a:t> The different perspectives on how we interact with customers can be very valuable and unearth new insights. </a:t>
            </a:r>
            <a:endParaRPr lang="en-US" b="1" dirty="0"/>
          </a:p>
          <a:p>
            <a:pPr marL="171450" indent="-171450">
              <a:buFont typeface="Arial" panose="020B0604020202020204" pitchFamily="34" charset="0"/>
              <a:buChar char="•"/>
            </a:pPr>
            <a:r>
              <a:rPr lang="en-US" b="1" dirty="0"/>
              <a:t>Don’t get slowed down on what goes where. </a:t>
            </a:r>
            <a:r>
              <a:rPr lang="en-US" b="0" dirty="0"/>
              <a:t>Getting things on the board is more important than getting them in the right section. Remember that we aren’t trying to correctly classify information but rather to identify with the customer. </a:t>
            </a:r>
            <a:endParaRPr lang="en-US" b="1" dirty="0"/>
          </a:p>
          <a:p>
            <a:pPr marL="171450" indent="-171450">
              <a:buFont typeface="Arial" panose="020B0604020202020204" pitchFamily="34" charset="0"/>
              <a:buChar char="•"/>
            </a:pPr>
            <a:r>
              <a:rPr lang="en-US" b="1" dirty="0"/>
              <a:t>Only explore what pertains to the customer’s perception related to the purpose of the map.</a:t>
            </a:r>
            <a:r>
              <a:rPr lang="en-US" b="0" dirty="0"/>
              <a:t> Empathy mapping is not about logging every emotional and behavior aspect of the customer. It’s about focusing on your targeted segment and understanding their world as it relates to your company.</a:t>
            </a:r>
            <a:endParaRPr lang="en-US" b="1" dirty="0"/>
          </a:p>
          <a:p>
            <a:pPr marL="171450" indent="-171450">
              <a:buFont typeface="Arial" panose="020B0604020202020204" pitchFamily="34" charset="0"/>
              <a:buChar char="•"/>
            </a:pPr>
            <a:r>
              <a:rPr lang="en-US" b="1" dirty="0"/>
              <a:t>Change or streamline the sections to suit your situation and needs.</a:t>
            </a:r>
            <a:r>
              <a:rPr lang="en-US" b="0" dirty="0"/>
              <a:t> Choose a template that fits your purpose rather than having to fit into a certain template.</a:t>
            </a:r>
            <a:endParaRPr lang="en-US" b="1" dirty="0"/>
          </a:p>
          <a:p>
            <a:pPr marL="171450" indent="-171450">
              <a:buFont typeface="Arial" panose="020B0604020202020204" pitchFamily="34" charset="0"/>
              <a:buChar char="•"/>
            </a:pPr>
            <a:r>
              <a:rPr lang="en-US" b="1" dirty="0"/>
              <a:t>Follow the rule, “one persona per map.”</a:t>
            </a:r>
            <a:r>
              <a:rPr lang="en-US" b="0" dirty="0"/>
              <a:t> If you are going to explore multiple personas, make a different map for each of them. </a:t>
            </a:r>
            <a:endParaRPr lang="en-US" b="1" dirty="0"/>
          </a:p>
          <a:p>
            <a:pPr marL="171450" indent="-171450">
              <a:buFont typeface="Arial" panose="020B0604020202020204" pitchFamily="34" charset="0"/>
              <a:buChar char="•"/>
            </a:pPr>
            <a:r>
              <a:rPr lang="en-US" b="1" dirty="0"/>
              <a:t>Flesh out the persona before beginning.</a:t>
            </a:r>
            <a:r>
              <a:rPr lang="en-US" b="0" dirty="0"/>
              <a:t> Who is this customer that you are going to be identifying with? It doesn’t have to be complete detail, but enough detail for everyone to understand who they are and to develop responses for each section.</a:t>
            </a:r>
            <a:endParaRPr lang="en-US" b="1" dirty="0"/>
          </a:p>
          <a:p>
            <a:pPr marL="171450" indent="-171450">
              <a:buFont typeface="Arial" panose="020B0604020202020204" pitchFamily="34" charset="0"/>
              <a:buChar char="•"/>
            </a:pPr>
            <a:r>
              <a:rPr lang="en-US" b="1" dirty="0"/>
              <a:t>Encourage participants to talk about their thoughts. </a:t>
            </a:r>
            <a:r>
              <a:rPr lang="en-US" b="0" dirty="0"/>
              <a:t>Ask questions to get to more profound insights and make sure that everyone provides their unique perspectives. </a:t>
            </a:r>
            <a:endParaRPr lang="en-US" b="1" dirty="0"/>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26</a:t>
            </a:fld>
            <a:endParaRPr lang="en-US" dirty="0"/>
          </a:p>
        </p:txBody>
      </p:sp>
    </p:spTree>
    <p:extLst>
      <p:ext uri="{BB962C8B-B14F-4D97-AF65-F5344CB8AC3E}">
        <p14:creationId xmlns:p14="http://schemas.microsoft.com/office/powerpoint/2010/main" val="73877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Plan a new strategy.</a:t>
            </a:r>
            <a:r>
              <a:rPr lang="en-US" b="0" dirty="0"/>
              <a:t> Use the empathy map as a decision lens for viewing new initiatives through the customer’s eyes.</a:t>
            </a:r>
            <a:endParaRPr lang="en-US" b="1" dirty="0"/>
          </a:p>
          <a:p>
            <a:pPr marL="171450" indent="-171450">
              <a:buFont typeface="Arial" panose="020B0604020202020204" pitchFamily="34" charset="0"/>
              <a:buChar char="•"/>
            </a:pPr>
            <a:r>
              <a:rPr lang="en-US" b="1" dirty="0"/>
              <a:t>Gut check for canned responses.</a:t>
            </a:r>
            <a:r>
              <a:rPr lang="en-US" b="0" dirty="0"/>
              <a:t> Use the map to determine if your canned responses are appropriate for every customer. </a:t>
            </a:r>
            <a:endParaRPr lang="en-US" b="1" dirty="0"/>
          </a:p>
          <a:p>
            <a:pPr marL="171450" indent="-171450">
              <a:buFont typeface="Arial" panose="020B0604020202020204" pitchFamily="34" charset="0"/>
              <a:buChar char="•"/>
            </a:pPr>
            <a:r>
              <a:rPr lang="en-US" b="1" dirty="0"/>
              <a:t>Train new team members </a:t>
            </a:r>
            <a:r>
              <a:rPr lang="en-US" b="0" dirty="0"/>
              <a:t>with a customer-centric mindset.</a:t>
            </a:r>
            <a:endParaRPr lang="en-US" b="1" dirty="0"/>
          </a:p>
          <a:p>
            <a:pPr marL="171450" indent="-171450">
              <a:buFont typeface="Arial" panose="020B0604020202020204" pitchFamily="34" charset="0"/>
              <a:buChar char="•"/>
            </a:pPr>
            <a:r>
              <a:rPr lang="en-US" b="1" dirty="0"/>
              <a:t>Save as a physical reminder of your customer’s viewpoint. </a:t>
            </a:r>
            <a:r>
              <a:rPr lang="en-US" b="0" dirty="0"/>
              <a:t>Some have turned their map into a poster that they hang in the conference room or other central place to remind staff to keep a customer-centric view on the business.</a:t>
            </a:r>
            <a:endParaRPr lang="en-US" b="1" dirty="0"/>
          </a:p>
          <a:p>
            <a:pPr marL="171450" indent="-171450">
              <a:buFont typeface="Arial" panose="020B0604020202020204" pitchFamily="34" charset="0"/>
              <a:buChar char="•"/>
            </a:pPr>
            <a:r>
              <a:rPr lang="en-US" b="1" dirty="0"/>
              <a:t>Ask yourself “why” for strange or surprising behavior to create new insights.</a:t>
            </a:r>
          </a:p>
          <a:p>
            <a:pPr marL="171450" indent="-171450">
              <a:buFont typeface="Arial" panose="020B0604020202020204" pitchFamily="34" charset="0"/>
              <a:buChar char="•"/>
            </a:pPr>
            <a:r>
              <a:rPr lang="en-US" b="1" dirty="0"/>
              <a:t>Take action on your insights. </a:t>
            </a:r>
          </a:p>
        </p:txBody>
      </p:sp>
      <p:sp>
        <p:nvSpPr>
          <p:cNvPr id="4" name="Slide Number Placeholder 3"/>
          <p:cNvSpPr>
            <a:spLocks noGrp="1"/>
          </p:cNvSpPr>
          <p:nvPr>
            <p:ph type="sldNum" sz="quarter" idx="5"/>
          </p:nvPr>
        </p:nvSpPr>
        <p:spPr/>
        <p:txBody>
          <a:bodyPr/>
          <a:lstStyle/>
          <a:p>
            <a:fld id="{4DD781B2-0595-5149-84E6-E35E64B9C0DC}" type="slidenum">
              <a:rPr lang="en-US" smtClean="0"/>
              <a:t>27</a:t>
            </a:fld>
            <a:endParaRPr lang="en-US" dirty="0"/>
          </a:p>
        </p:txBody>
      </p:sp>
    </p:spTree>
    <p:extLst>
      <p:ext uri="{BB962C8B-B14F-4D97-AF65-F5344CB8AC3E}">
        <p14:creationId xmlns:p14="http://schemas.microsoft.com/office/powerpoint/2010/main" val="3307589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254000"/>
            <a:ext cx="5486400" cy="3086100"/>
          </a:xfrm>
        </p:spPr>
      </p:sp>
      <p:sp>
        <p:nvSpPr>
          <p:cNvPr id="3" name="Notes Placeholder 2"/>
          <p:cNvSpPr>
            <a:spLocks noGrp="1"/>
          </p:cNvSpPr>
          <p:nvPr>
            <p:ph type="body" idx="1"/>
          </p:nvPr>
        </p:nvSpPr>
        <p:spPr/>
        <p:txBody>
          <a:bodyPr/>
          <a:lstStyle/>
          <a:p>
            <a:r>
              <a:rPr lang="en-US" dirty="0"/>
              <a:t>They should pair up with someone sitting nearby and share their response to this question. Allow 1 minute for responses and then move on. </a:t>
            </a:r>
          </a:p>
          <a:p>
            <a:endParaRPr lang="en-US" dirty="0"/>
          </a:p>
          <a:p>
            <a:r>
              <a:rPr lang="en-US" dirty="0"/>
              <a:t>For virtual trainings, you can assign them a partner and have them do a private chat to that person or just have everyone put their responses in chat.</a:t>
            </a:r>
          </a:p>
        </p:txBody>
      </p:sp>
      <p:sp>
        <p:nvSpPr>
          <p:cNvPr id="4" name="Slide Number Placeholder 3"/>
          <p:cNvSpPr>
            <a:spLocks noGrp="1"/>
          </p:cNvSpPr>
          <p:nvPr>
            <p:ph type="sldNum" sz="quarter" idx="5"/>
          </p:nvPr>
        </p:nvSpPr>
        <p:spPr/>
        <p:txBody>
          <a:bodyPr/>
          <a:lstStyle/>
          <a:p>
            <a:fld id="{4DD781B2-0595-5149-84E6-E35E64B9C0DC}" type="slidenum">
              <a:rPr lang="en-US" smtClean="0"/>
              <a:t>28</a:t>
            </a:fld>
            <a:endParaRPr lang="en-US" dirty="0"/>
          </a:p>
        </p:txBody>
      </p:sp>
    </p:spTree>
    <p:extLst>
      <p:ext uri="{BB962C8B-B14F-4D97-AF65-F5344CB8AC3E}">
        <p14:creationId xmlns:p14="http://schemas.microsoft.com/office/powerpoint/2010/main" val="38420760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Divide the participants into groups of 3-5 people and assign each one of the above scenarios. These are nice generic scenarios that most people could relate to. These type of scenarios are good for practice.</a:t>
            </a:r>
          </a:p>
          <a:p>
            <a:endParaRPr lang="en-US" dirty="0"/>
          </a:p>
          <a:p>
            <a:r>
              <a:rPr lang="en-US" dirty="0"/>
              <a:t>Alternatively, you can create scenarios that are pertinent to your organization. Try to make them more extreme scenarios as those are easier to map. </a:t>
            </a:r>
          </a:p>
        </p:txBody>
      </p:sp>
      <p:sp>
        <p:nvSpPr>
          <p:cNvPr id="4" name="Slide Number Placeholder 3"/>
          <p:cNvSpPr>
            <a:spLocks noGrp="1"/>
          </p:cNvSpPr>
          <p:nvPr>
            <p:ph type="sldNum" sz="quarter" idx="5"/>
          </p:nvPr>
        </p:nvSpPr>
        <p:spPr/>
        <p:txBody>
          <a:bodyPr/>
          <a:lstStyle/>
          <a:p>
            <a:fld id="{4DD781B2-0595-5149-84E6-E35E64B9C0DC}" type="slidenum">
              <a:rPr lang="en-US" smtClean="0"/>
              <a:t>29</a:t>
            </a:fld>
            <a:endParaRPr lang="en-US" dirty="0"/>
          </a:p>
        </p:txBody>
      </p:sp>
    </p:spTree>
    <p:extLst>
      <p:ext uri="{BB962C8B-B14F-4D97-AF65-F5344CB8AC3E}">
        <p14:creationId xmlns:p14="http://schemas.microsoft.com/office/powerpoint/2010/main" val="2954789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Here are the instructions for the small groups creating the map. These instructions also appear in the workbook. </a:t>
            </a:r>
          </a:p>
          <a:p>
            <a:endParaRPr lang="en-US" dirty="0"/>
          </a:p>
          <a:p>
            <a:r>
              <a:rPr lang="en-US" dirty="0"/>
              <a:t>If presenting virtually, have the breakout groups create their empathy map on a whiteboard that can then be shared with the rest of the participants.</a:t>
            </a:r>
          </a:p>
          <a:p>
            <a:endParaRPr lang="en-US" dirty="0"/>
          </a:p>
          <a:p>
            <a:r>
              <a:rPr lang="en-US" dirty="0"/>
              <a:t>If presenting in person, provide each group with a flip chart and some post-it notes for creating their empathy maps. </a:t>
            </a:r>
          </a:p>
          <a:p>
            <a:endParaRPr lang="en-US" dirty="0"/>
          </a:p>
          <a:p>
            <a:r>
              <a:rPr lang="en-US" dirty="0"/>
              <a:t>Allow 20-30 minutes for groups to work and then another few minutes for a gallery walk* of the maps (if in person) or for you to share each group’s map briefly. *A gallery walk is when participants get up and walk around to examine each map. </a:t>
            </a:r>
          </a:p>
          <a:p>
            <a:endParaRPr lang="en-US" dirty="0"/>
          </a:p>
          <a:p>
            <a:r>
              <a:rPr lang="en-US" b="1" dirty="0"/>
              <a:t>Debrief:</a:t>
            </a:r>
            <a:r>
              <a:rPr lang="en-US" b="0" dirty="0"/>
              <a:t> Ask for any insights they had about empathy mapping (as opposed to about the customer) in doing the small group work.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30</a:t>
            </a:fld>
            <a:endParaRPr lang="en-US" dirty="0"/>
          </a:p>
        </p:txBody>
      </p:sp>
    </p:spTree>
    <p:extLst>
      <p:ext uri="{BB962C8B-B14F-4D97-AF65-F5344CB8AC3E}">
        <p14:creationId xmlns:p14="http://schemas.microsoft.com/office/powerpoint/2010/main" val="2162071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31</a:t>
            </a:fld>
            <a:endParaRPr lang="en-US" dirty="0"/>
          </a:p>
        </p:txBody>
      </p:sp>
    </p:spTree>
    <p:extLst>
      <p:ext uri="{BB962C8B-B14F-4D97-AF65-F5344CB8AC3E}">
        <p14:creationId xmlns:p14="http://schemas.microsoft.com/office/powerpoint/2010/main" val="41456521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As each area of this workshop appears on the screen, call out something you remember from that section. [CLICK] to pull up each section and allow up to 1 minute for people to call out. Keep this moving pretty quickly. </a:t>
            </a:r>
          </a:p>
          <a:p>
            <a:endParaRPr lang="en-US" dirty="0"/>
          </a:p>
          <a:p>
            <a:r>
              <a:rPr lang="en-US" dirty="0"/>
              <a:t>If presenting virtually, participants can unmute and speak their remembrances or type in chat or use this slide as a whiteboard.</a:t>
            </a:r>
          </a:p>
        </p:txBody>
      </p:sp>
      <p:sp>
        <p:nvSpPr>
          <p:cNvPr id="4" name="Slide Number Placeholder 3"/>
          <p:cNvSpPr>
            <a:spLocks noGrp="1"/>
          </p:cNvSpPr>
          <p:nvPr>
            <p:ph type="sldNum" sz="quarter" idx="5"/>
          </p:nvPr>
        </p:nvSpPr>
        <p:spPr/>
        <p:txBody>
          <a:bodyPr/>
          <a:lstStyle/>
          <a:p>
            <a:fld id="{4DD781B2-0595-5149-84E6-E35E64B9C0DC}" type="slidenum">
              <a:rPr lang="en-US" smtClean="0"/>
              <a:t>32</a:t>
            </a:fld>
            <a:endParaRPr lang="en-US" dirty="0"/>
          </a:p>
        </p:txBody>
      </p:sp>
    </p:spTree>
    <p:extLst>
      <p:ext uri="{BB962C8B-B14F-4D97-AF65-F5344CB8AC3E}">
        <p14:creationId xmlns:p14="http://schemas.microsoft.com/office/powerpoint/2010/main" val="4036903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Give people up to 5 minutes to create their action plan. </a:t>
            </a:r>
          </a:p>
          <a:p>
            <a:endParaRPr lang="en-US" dirty="0"/>
          </a:p>
          <a:p>
            <a:r>
              <a:rPr lang="en-US" dirty="0"/>
              <a:t>Deliver any final comments and thank people for participating.</a:t>
            </a:r>
          </a:p>
          <a:p>
            <a:endParaRPr lang="en-US" dirty="0"/>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33</a:t>
            </a:fld>
            <a:endParaRPr lang="en-US" dirty="0"/>
          </a:p>
        </p:txBody>
      </p:sp>
    </p:spTree>
    <p:extLst>
      <p:ext uri="{BB962C8B-B14F-4D97-AF65-F5344CB8AC3E}">
        <p14:creationId xmlns:p14="http://schemas.microsoft.com/office/powerpoint/2010/main" val="4008371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3</a:t>
            </a:fld>
            <a:endParaRPr lang="en-US" dirty="0"/>
          </a:p>
        </p:txBody>
      </p:sp>
    </p:spTree>
    <p:extLst>
      <p:ext uri="{BB962C8B-B14F-4D97-AF65-F5344CB8AC3E}">
        <p14:creationId xmlns:p14="http://schemas.microsoft.com/office/powerpoint/2010/main" val="28057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34</a:t>
            </a:fld>
            <a:endParaRPr lang="en-US" dirty="0"/>
          </a:p>
        </p:txBody>
      </p:sp>
    </p:spTree>
    <p:extLst>
      <p:ext uri="{BB962C8B-B14F-4D97-AF65-F5344CB8AC3E}">
        <p14:creationId xmlns:p14="http://schemas.microsoft.com/office/powerpoint/2010/main" val="1393029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4</a:t>
            </a:fld>
            <a:endParaRPr lang="en-US" dirty="0"/>
          </a:p>
        </p:txBody>
      </p:sp>
    </p:spTree>
    <p:extLst>
      <p:ext uri="{BB962C8B-B14F-4D97-AF65-F5344CB8AC3E}">
        <p14:creationId xmlns:p14="http://schemas.microsoft.com/office/powerpoint/2010/main" val="1833905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5</a:t>
            </a:fld>
            <a:endParaRPr lang="en-US" dirty="0"/>
          </a:p>
        </p:txBody>
      </p:sp>
    </p:spTree>
    <p:extLst>
      <p:ext uri="{BB962C8B-B14F-4D97-AF65-F5344CB8AC3E}">
        <p14:creationId xmlns:p14="http://schemas.microsoft.com/office/powerpoint/2010/main" val="521340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b="1" dirty="0"/>
              <a:t>PREPARATION:</a:t>
            </a:r>
            <a:r>
              <a:rPr lang="en-US" b="0" dirty="0"/>
              <a:t> If </a:t>
            </a:r>
            <a:r>
              <a:rPr lang="en-US" b="1" dirty="0"/>
              <a:t>presenting in person</a:t>
            </a:r>
            <a:r>
              <a:rPr lang="en-US" b="0" dirty="0"/>
              <a:t>, prepare two flipcharts as above and put them and markers in different places in the room.</a:t>
            </a:r>
          </a:p>
          <a:p>
            <a:r>
              <a:rPr lang="en-US" b="0" dirty="0"/>
              <a:t>If </a:t>
            </a:r>
            <a:r>
              <a:rPr lang="en-US" b="1" dirty="0"/>
              <a:t>presenting virtually</a:t>
            </a:r>
            <a:r>
              <a:rPr lang="en-US" b="0" dirty="0"/>
              <a:t>, use two chat pods, a whiteboard divided into two parts, two open-ended poll questions, or just have everyone answer the questions in the chat. </a:t>
            </a:r>
          </a:p>
          <a:p>
            <a:endParaRPr lang="en-US" b="0" dirty="0"/>
          </a:p>
          <a:p>
            <a:r>
              <a:rPr lang="en-US" b="0" dirty="0"/>
              <a:t>As people arrive, welcome them and encourage them to find a place. Once they are settled, they should answer the questions. </a:t>
            </a:r>
          </a:p>
          <a:p>
            <a:endParaRPr lang="en-US" b="0" dirty="0"/>
          </a:p>
          <a:p>
            <a:r>
              <a:rPr lang="en-US" b="0" dirty="0"/>
              <a:t>Keep this slide displayed until you are ready to start the class – which will probably be a few minutes after the start time. This pre-activity not only engages people from the moment they arrive, signaling that this will be a workshop requiring their active involvement, but it also gets people comfortable interacting in the room (virtual or in-person) and with each other. Be sure to circulate and introduce yourself to people. Virtually, you should comment (without judgment) on the responses people are posting. </a:t>
            </a:r>
          </a:p>
          <a:p>
            <a:endParaRPr lang="en-US" b="0" dirty="0"/>
          </a:p>
          <a:p>
            <a:r>
              <a:rPr lang="en-US" b="0" dirty="0"/>
              <a:t>If presenting virtually, you might also ask people to introduce themselves in the class chat.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6</a:t>
            </a:fld>
            <a:endParaRPr lang="en-US" dirty="0"/>
          </a:p>
        </p:txBody>
      </p:sp>
    </p:spTree>
    <p:extLst>
      <p:ext uri="{BB962C8B-B14F-4D97-AF65-F5344CB8AC3E}">
        <p14:creationId xmlns:p14="http://schemas.microsoft.com/office/powerpoint/2010/main" val="2015956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8</a:t>
            </a:fld>
            <a:endParaRPr lang="en-US" dirty="0"/>
          </a:p>
        </p:txBody>
      </p:sp>
    </p:spTree>
    <p:extLst>
      <p:ext uri="{BB962C8B-B14F-4D97-AF65-F5344CB8AC3E}">
        <p14:creationId xmlns:p14="http://schemas.microsoft.com/office/powerpoint/2010/main" val="198072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r>
              <a:rPr lang="en-US" dirty="0"/>
              <a:t>Let’s begin with a reminder of what empathy is. </a:t>
            </a:r>
            <a:r>
              <a:rPr lang="en-US" dirty="0" err="1"/>
              <a:t>Brené</a:t>
            </a:r>
            <a:r>
              <a:rPr lang="en-US" dirty="0"/>
              <a:t> Brown, a renowned scholar, tells us that empathy is the ability to understand another perspective so well that you are “feeling with people” rather than simply feeling for them. </a:t>
            </a:r>
          </a:p>
          <a:p>
            <a:endParaRPr lang="en-US" dirty="0"/>
          </a:p>
          <a:p>
            <a:r>
              <a:rPr lang="en-US" dirty="0"/>
              <a:t>A lot of time, when we are interacting quickly with one customer after another, we often make assumptions about what they are thinking and feeling. These assumptions are based on our own past experience, which makes them flawed. We can’t verify that we’ve accurately identified the customer’s feelings. This causes breakdowns and miscommunications. </a:t>
            </a:r>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10</a:t>
            </a:fld>
            <a:endParaRPr lang="en-US" dirty="0"/>
          </a:p>
        </p:txBody>
      </p:sp>
    </p:spTree>
    <p:extLst>
      <p:ext uri="{BB962C8B-B14F-4D97-AF65-F5344CB8AC3E}">
        <p14:creationId xmlns:p14="http://schemas.microsoft.com/office/powerpoint/2010/main" val="1075000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6075"/>
            <a:ext cx="5486400" cy="3086100"/>
          </a:xfrm>
        </p:spPr>
      </p:sp>
      <p:sp>
        <p:nvSpPr>
          <p:cNvPr id="3" name="Notes Placeholder 2"/>
          <p:cNvSpPr>
            <a:spLocks noGrp="1"/>
          </p:cNvSpPr>
          <p:nvPr>
            <p:ph type="body" idx="1"/>
          </p:nvPr>
        </p:nvSpPr>
        <p:spPr/>
        <p:txBody>
          <a:bodyPr/>
          <a:lstStyle/>
          <a:p>
            <a:pPr marL="0" indent="0">
              <a:buNone/>
            </a:pPr>
            <a:r>
              <a:rPr lang="en-US" dirty="0"/>
              <a:t>Empathy maps were first developed by Dave Gray, a product strategy leader and author of </a:t>
            </a:r>
            <a:r>
              <a:rPr lang="en-US" i="1" dirty="0"/>
              <a:t>Gamestorming</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A Playbook for Innovators, Rulebreakers and Changemakers. </a:t>
            </a:r>
            <a:r>
              <a:rPr lang="en-US" sz="1800" i="0" dirty="0">
                <a:effectLst/>
                <a:latin typeface="Calibri" panose="020F0502020204030204" pitchFamily="34" charset="0"/>
                <a:ea typeface="Calibri" panose="020F0502020204030204" pitchFamily="34" charset="0"/>
                <a:cs typeface="Times New Roman" panose="02020603050405020304" pitchFamily="18" charset="0"/>
              </a:rPr>
              <a:t>It’s also gotten some attention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due to Alex Osterwalder’s book,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Business Model Generation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a:t>
            </a:r>
          </a:p>
          <a:p>
            <a:pPr marL="0" indent="0">
              <a:buNone/>
            </a:pPr>
            <a:endParaRPr lang="en-US" dirty="0"/>
          </a:p>
          <a:p>
            <a:pPr marL="0" indent="0">
              <a:buNone/>
            </a:pPr>
            <a:r>
              <a:rPr lang="en-US" dirty="0"/>
              <a:t>Dave Gray describes empathy maps as tools that “help teams develop deep, shared understanding and empathy for other people.”</a:t>
            </a:r>
          </a:p>
          <a:p>
            <a:endParaRPr lang="en-US" dirty="0"/>
          </a:p>
          <a:p>
            <a:r>
              <a:rPr lang="en-US" dirty="0"/>
              <a:t>They are helpful for guiding teams into a customer-centric mindset. </a:t>
            </a:r>
          </a:p>
          <a:p>
            <a:endParaRPr lang="en-US" dirty="0"/>
          </a:p>
          <a:p>
            <a:r>
              <a:rPr lang="en-US" dirty="0"/>
              <a:t>Empathy mapping is NOT the same thing as journey-mapping. Journey maps recreates the entire customer journey while empathy mapping tends to focus on just one moment on that journey. Empathy maps can be helpful in exploring a particular touchpoint on the journey map in more depth. </a:t>
            </a:r>
          </a:p>
        </p:txBody>
      </p:sp>
      <p:sp>
        <p:nvSpPr>
          <p:cNvPr id="4" name="Slide Number Placeholder 3"/>
          <p:cNvSpPr>
            <a:spLocks noGrp="1"/>
          </p:cNvSpPr>
          <p:nvPr>
            <p:ph type="sldNum" sz="quarter" idx="5"/>
          </p:nvPr>
        </p:nvSpPr>
        <p:spPr/>
        <p:txBody>
          <a:bodyPr/>
          <a:lstStyle/>
          <a:p>
            <a:fld id="{4DD781B2-0595-5149-84E6-E35E64B9C0DC}" type="slidenum">
              <a:rPr lang="en-US" smtClean="0"/>
              <a:t>11</a:t>
            </a:fld>
            <a:endParaRPr lang="en-US" dirty="0"/>
          </a:p>
        </p:txBody>
      </p:sp>
    </p:spTree>
    <p:extLst>
      <p:ext uri="{BB962C8B-B14F-4D97-AF65-F5344CB8AC3E}">
        <p14:creationId xmlns:p14="http://schemas.microsoft.com/office/powerpoint/2010/main" val="2464318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Layout 1">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BA53B23-A37A-4FD7-9859-E26B52FDEC24}"/>
              </a:ext>
            </a:extLst>
          </p:cNvPr>
          <p:cNvSpPr>
            <a:spLocks noGrp="1"/>
          </p:cNvSpPr>
          <p:nvPr>
            <p:ph type="ctrTitle" hasCustomPrompt="1"/>
          </p:nvPr>
        </p:nvSpPr>
        <p:spPr>
          <a:xfrm>
            <a:off x="838200" y="1555067"/>
            <a:ext cx="7467600" cy="2387600"/>
          </a:xfrm>
          <a:prstGeom prst="rect">
            <a:avLst/>
          </a:prstGeom>
        </p:spPr>
        <p:txBody>
          <a:bodyPr anchor="b">
            <a:noAutofit/>
          </a:bodyPr>
          <a:lstStyle>
            <a:lvl1pPr algn="l">
              <a:lnSpc>
                <a:spcPct val="95000"/>
              </a:lnSpc>
              <a:defRPr sz="3800" b="1" i="0">
                <a:latin typeface="+mj-lt"/>
              </a:defRPr>
            </a:lvl1pPr>
          </a:lstStyle>
          <a:p>
            <a:r>
              <a:rPr lang="en-US" dirty="0"/>
              <a:t>Click to edit</a:t>
            </a:r>
            <a:br>
              <a:rPr lang="en-US" dirty="0"/>
            </a:br>
            <a:r>
              <a:rPr lang="en-US" dirty="0"/>
              <a:t>Master title style</a:t>
            </a:r>
          </a:p>
        </p:txBody>
      </p:sp>
      <p:sp>
        <p:nvSpPr>
          <p:cNvPr id="14" name="Subtitle 2">
            <a:extLst>
              <a:ext uri="{FF2B5EF4-FFF2-40B4-BE49-F238E27FC236}">
                <a16:creationId xmlns:a16="http://schemas.microsoft.com/office/drawing/2014/main" id="{5BC152E3-F2E9-4C33-A6BF-8F64A500EC6E}"/>
              </a:ext>
            </a:extLst>
          </p:cNvPr>
          <p:cNvSpPr>
            <a:spLocks noGrp="1"/>
          </p:cNvSpPr>
          <p:nvPr>
            <p:ph type="subTitle" idx="1"/>
          </p:nvPr>
        </p:nvSpPr>
        <p:spPr>
          <a:xfrm>
            <a:off x="838200" y="4034742"/>
            <a:ext cx="7467600"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ustDataLst>
      <p:tags r:id="rId1"/>
    </p:custDataLst>
    <p:extLst>
      <p:ext uri="{BB962C8B-B14F-4D97-AF65-F5344CB8AC3E}">
        <p14:creationId xmlns:p14="http://schemas.microsoft.com/office/powerpoint/2010/main" val="3239008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mage - Tablet">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36D1FD4-63C4-124B-8630-737151B75A2F}"/>
              </a:ext>
            </a:extLst>
          </p:cNvPr>
          <p:cNvSpPr>
            <a:spLocks noGrp="1"/>
          </p:cNvSpPr>
          <p:nvPr>
            <p:ph type="sldNum" sz="quarter" idx="12"/>
          </p:nvPr>
        </p:nvSpPr>
        <p:spPr/>
        <p:txBody>
          <a:bodyPr/>
          <a:lstStyle>
            <a:lvl1pPr>
              <a:defRPr>
                <a:solidFill>
                  <a:schemeClr val="bg1"/>
                </a:solidFill>
              </a:defRPr>
            </a:lvl1pPr>
          </a:lstStyle>
          <a:p>
            <a:fld id="{2D485021-2333-A34F-8398-6914E78E4816}" type="slidenum">
              <a:rPr lang="en-US" smtClean="0"/>
              <a:pPr/>
              <a:t>‹#›</a:t>
            </a:fld>
            <a:endParaRPr lang="en-US" dirty="0"/>
          </a:p>
        </p:txBody>
      </p:sp>
      <p:sp>
        <p:nvSpPr>
          <p:cNvPr id="17" name="Text Placeholder 3">
            <a:extLst>
              <a:ext uri="{FF2B5EF4-FFF2-40B4-BE49-F238E27FC236}">
                <a16:creationId xmlns:a16="http://schemas.microsoft.com/office/drawing/2014/main" id="{088EBA00-7811-4B96-96BD-D4B46A0B7480}"/>
              </a:ext>
            </a:extLst>
          </p:cNvPr>
          <p:cNvSpPr>
            <a:spLocks noGrp="1"/>
          </p:cNvSpPr>
          <p:nvPr>
            <p:ph type="body" sz="half" idx="2"/>
          </p:nvPr>
        </p:nvSpPr>
        <p:spPr>
          <a:xfrm>
            <a:off x="409575" y="1353442"/>
            <a:ext cx="4773613" cy="4463158"/>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Title 1">
            <a:extLst>
              <a:ext uri="{FF2B5EF4-FFF2-40B4-BE49-F238E27FC236}">
                <a16:creationId xmlns:a16="http://schemas.microsoft.com/office/drawing/2014/main" id="{CCF57298-4F0E-4364-AED9-94F0B15701A3}"/>
              </a:ext>
            </a:extLst>
          </p:cNvPr>
          <p:cNvSpPr>
            <a:spLocks noGrp="1"/>
          </p:cNvSpPr>
          <p:nvPr>
            <p:ph type="title"/>
          </p:nvPr>
        </p:nvSpPr>
        <p:spPr>
          <a:xfrm>
            <a:off x="409575" y="368527"/>
            <a:ext cx="5686425" cy="589417"/>
          </a:xfrm>
          <a:prstGeom prst="rect">
            <a:avLst/>
          </a:prstGeom>
        </p:spPr>
        <p:txBody>
          <a:bodyPr>
            <a:noAutofit/>
          </a:bodyPr>
          <a:lstStyle>
            <a:lvl1pPr>
              <a:defRPr b="1" i="0">
                <a:latin typeface="+mj-lt"/>
              </a:defRPr>
            </a:lvl1pPr>
          </a:lstStyle>
          <a:p>
            <a:endParaRPr lang="en-US" sz="3600" dirty="0"/>
          </a:p>
        </p:txBody>
      </p:sp>
      <p:pic>
        <p:nvPicPr>
          <p:cNvPr id="16" name="Picture 15">
            <a:extLst>
              <a:ext uri="{FF2B5EF4-FFF2-40B4-BE49-F238E27FC236}">
                <a16:creationId xmlns:a16="http://schemas.microsoft.com/office/drawing/2014/main" id="{0F3F194D-620F-6544-8049-E2AFCBB4DFF2}"/>
              </a:ext>
            </a:extLst>
          </p:cNvPr>
          <p:cNvPicPr>
            <a:picLocks noChangeAspect="1"/>
          </p:cNvPicPr>
          <p:nvPr userDrawn="1"/>
        </p:nvPicPr>
        <p:blipFill>
          <a:blip r:embed="rId3"/>
          <a:srcRect/>
          <a:stretch/>
        </p:blipFill>
        <p:spPr>
          <a:xfrm>
            <a:off x="5334794" y="1632838"/>
            <a:ext cx="6705600" cy="4767072"/>
          </a:xfrm>
          <a:prstGeom prst="rect">
            <a:avLst/>
          </a:prstGeom>
        </p:spPr>
      </p:pic>
      <p:sp>
        <p:nvSpPr>
          <p:cNvPr id="19" name="Picture Placeholder 5">
            <a:extLst>
              <a:ext uri="{FF2B5EF4-FFF2-40B4-BE49-F238E27FC236}">
                <a16:creationId xmlns:a16="http://schemas.microsoft.com/office/drawing/2014/main" id="{56171055-3872-4BB2-AD22-C054AAF3518E}"/>
              </a:ext>
            </a:extLst>
          </p:cNvPr>
          <p:cNvSpPr>
            <a:spLocks noGrp="1"/>
          </p:cNvSpPr>
          <p:nvPr>
            <p:ph type="pic" sz="quarter" idx="13" hasCustomPrompt="1"/>
          </p:nvPr>
        </p:nvSpPr>
        <p:spPr>
          <a:xfrm>
            <a:off x="6172604" y="1834835"/>
            <a:ext cx="5073267" cy="3834445"/>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custDataLst>
      <p:tags r:id="rId1"/>
    </p:custDataLst>
    <p:extLst>
      <p:ext uri="{BB962C8B-B14F-4D97-AF65-F5344CB8AC3E}">
        <p14:creationId xmlns:p14="http://schemas.microsoft.com/office/powerpoint/2010/main" val="1721818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mage - Tablet (Two Line Titl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36D1FD4-63C4-124B-8630-737151B75A2F}"/>
              </a:ext>
            </a:extLst>
          </p:cNvPr>
          <p:cNvSpPr>
            <a:spLocks noGrp="1"/>
          </p:cNvSpPr>
          <p:nvPr>
            <p:ph type="sldNum" sz="quarter" idx="12"/>
          </p:nvPr>
        </p:nvSpPr>
        <p:spPr/>
        <p:txBody>
          <a:bodyPr/>
          <a:lstStyle>
            <a:lvl1pPr>
              <a:defRPr>
                <a:solidFill>
                  <a:schemeClr val="bg1"/>
                </a:solidFill>
              </a:defRPr>
            </a:lvl1pPr>
          </a:lstStyle>
          <a:p>
            <a:fld id="{2D485021-2333-A34F-8398-6914E78E4816}" type="slidenum">
              <a:rPr lang="en-US" smtClean="0"/>
              <a:pPr/>
              <a:t>‹#›</a:t>
            </a:fld>
            <a:endParaRPr lang="en-US" dirty="0"/>
          </a:p>
        </p:txBody>
      </p:sp>
      <p:sp>
        <p:nvSpPr>
          <p:cNvPr id="17" name="Text Placeholder 3">
            <a:extLst>
              <a:ext uri="{FF2B5EF4-FFF2-40B4-BE49-F238E27FC236}">
                <a16:creationId xmlns:a16="http://schemas.microsoft.com/office/drawing/2014/main" id="{088EBA00-7811-4B96-96BD-D4B46A0B7480}"/>
              </a:ext>
            </a:extLst>
          </p:cNvPr>
          <p:cNvSpPr>
            <a:spLocks noGrp="1"/>
          </p:cNvSpPr>
          <p:nvPr>
            <p:ph type="body" sz="half" idx="2"/>
          </p:nvPr>
        </p:nvSpPr>
        <p:spPr>
          <a:xfrm>
            <a:off x="409575" y="1860028"/>
            <a:ext cx="4773613" cy="3956572"/>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Title 1">
            <a:extLst>
              <a:ext uri="{FF2B5EF4-FFF2-40B4-BE49-F238E27FC236}">
                <a16:creationId xmlns:a16="http://schemas.microsoft.com/office/drawing/2014/main" id="{CCF57298-4F0E-4364-AED9-94F0B15701A3}"/>
              </a:ext>
            </a:extLst>
          </p:cNvPr>
          <p:cNvSpPr>
            <a:spLocks noGrp="1"/>
          </p:cNvSpPr>
          <p:nvPr>
            <p:ph type="title"/>
          </p:nvPr>
        </p:nvSpPr>
        <p:spPr>
          <a:xfrm>
            <a:off x="409575" y="368527"/>
            <a:ext cx="4773613" cy="1122974"/>
          </a:xfrm>
          <a:prstGeom prst="rect">
            <a:avLst/>
          </a:prstGeom>
        </p:spPr>
        <p:txBody>
          <a:bodyPr>
            <a:noAutofit/>
          </a:bodyPr>
          <a:lstStyle>
            <a:lvl1pPr>
              <a:defRPr b="1" i="0">
                <a:latin typeface="+mj-lt"/>
              </a:defRPr>
            </a:lvl1pPr>
          </a:lstStyle>
          <a:p>
            <a:endParaRPr lang="en-US" sz="3600" dirty="0"/>
          </a:p>
        </p:txBody>
      </p:sp>
      <p:pic>
        <p:nvPicPr>
          <p:cNvPr id="10" name="Picture 9">
            <a:extLst>
              <a:ext uri="{FF2B5EF4-FFF2-40B4-BE49-F238E27FC236}">
                <a16:creationId xmlns:a16="http://schemas.microsoft.com/office/drawing/2014/main" id="{16EA683D-6DA4-4CA4-BF2E-8A58790AB9F2}"/>
              </a:ext>
            </a:extLst>
          </p:cNvPr>
          <p:cNvPicPr>
            <a:picLocks noChangeAspect="1"/>
          </p:cNvPicPr>
          <p:nvPr userDrawn="1"/>
        </p:nvPicPr>
        <p:blipFill>
          <a:blip r:embed="rId3"/>
          <a:srcRect/>
          <a:stretch/>
        </p:blipFill>
        <p:spPr>
          <a:xfrm>
            <a:off x="5334794" y="1632838"/>
            <a:ext cx="6705600" cy="4767072"/>
          </a:xfrm>
          <a:prstGeom prst="rect">
            <a:avLst/>
          </a:prstGeom>
        </p:spPr>
      </p:pic>
      <p:sp>
        <p:nvSpPr>
          <p:cNvPr id="11" name="Picture Placeholder 5">
            <a:extLst>
              <a:ext uri="{FF2B5EF4-FFF2-40B4-BE49-F238E27FC236}">
                <a16:creationId xmlns:a16="http://schemas.microsoft.com/office/drawing/2014/main" id="{4B49A25E-74D8-4A6D-ACA2-91FC7D482DAD}"/>
              </a:ext>
            </a:extLst>
          </p:cNvPr>
          <p:cNvSpPr>
            <a:spLocks noGrp="1"/>
          </p:cNvSpPr>
          <p:nvPr>
            <p:ph type="pic" sz="quarter" idx="13" hasCustomPrompt="1"/>
          </p:nvPr>
        </p:nvSpPr>
        <p:spPr>
          <a:xfrm>
            <a:off x="6172604" y="1834835"/>
            <a:ext cx="5073267" cy="3834445"/>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custDataLst>
      <p:tags r:id="rId1"/>
    </p:custDataLst>
    <p:extLst>
      <p:ext uri="{BB962C8B-B14F-4D97-AF65-F5344CB8AC3E}">
        <p14:creationId xmlns:p14="http://schemas.microsoft.com/office/powerpoint/2010/main" val="2472491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 Blue">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87AD7ED8-7ADE-4D96-B2BA-8BFD4959246E}"/>
              </a:ext>
            </a:extLst>
          </p:cNvPr>
          <p:cNvSpPr>
            <a:spLocks noGrp="1"/>
          </p:cNvSpPr>
          <p:nvPr>
            <p:ph idx="1"/>
          </p:nvPr>
        </p:nvSpPr>
        <p:spPr>
          <a:xfrm>
            <a:off x="409575" y="1364342"/>
            <a:ext cx="87217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8002F23E-C301-4131-8A0B-3C1EA043692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8" name="Slide Number Placeholder 8">
            <a:extLst>
              <a:ext uri="{FF2B5EF4-FFF2-40B4-BE49-F238E27FC236}">
                <a16:creationId xmlns:a16="http://schemas.microsoft.com/office/drawing/2014/main" id="{1354BDED-63CF-4076-824E-659109F46A36}"/>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412965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 Blu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52F9B2E8-EC91-4245-8426-C679848D1459}"/>
              </a:ext>
            </a:extLst>
          </p:cNvPr>
          <p:cNvSpPr>
            <a:spLocks noGrp="1"/>
          </p:cNvSpPr>
          <p:nvPr>
            <p:ph idx="1"/>
          </p:nvPr>
        </p:nvSpPr>
        <p:spPr>
          <a:xfrm>
            <a:off x="409575" y="1364342"/>
            <a:ext cx="45434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D22B46E6-0A70-4318-BBD7-B498E7CD8013}"/>
              </a:ext>
            </a:extLst>
          </p:cNvPr>
          <p:cNvSpPr>
            <a:spLocks noGrp="1"/>
          </p:cNvSpPr>
          <p:nvPr>
            <p:ph idx="13"/>
          </p:nvPr>
        </p:nvSpPr>
        <p:spPr>
          <a:xfrm>
            <a:off x="5337175" y="1364342"/>
            <a:ext cx="45434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a:extLst>
              <a:ext uri="{FF2B5EF4-FFF2-40B4-BE49-F238E27FC236}">
                <a16:creationId xmlns:a16="http://schemas.microsoft.com/office/drawing/2014/main" id="{08C76B3E-B818-4C0C-BABF-42C1BDC7ABD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9" name="Slide Number Placeholder 8">
            <a:extLst>
              <a:ext uri="{FF2B5EF4-FFF2-40B4-BE49-F238E27FC236}">
                <a16:creationId xmlns:a16="http://schemas.microsoft.com/office/drawing/2014/main" id="{CBFF3BC1-E80F-4E3D-B93B-FE659325FDE8}"/>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2801822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 - Blue">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08C76B3E-B818-4C0C-BABF-42C1BDC7ABD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73413C42-9E21-475F-B513-4EF9BF0D2E95}"/>
              </a:ext>
            </a:extLst>
          </p:cNvPr>
          <p:cNvSpPr>
            <a:spLocks noGrp="1"/>
          </p:cNvSpPr>
          <p:nvPr>
            <p:ph idx="1"/>
          </p:nvPr>
        </p:nvSpPr>
        <p:spPr>
          <a:xfrm>
            <a:off x="409575"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a:extLst>
              <a:ext uri="{FF2B5EF4-FFF2-40B4-BE49-F238E27FC236}">
                <a16:creationId xmlns:a16="http://schemas.microsoft.com/office/drawing/2014/main" id="{4C9775D8-B43C-42F7-BE14-150CA4271A7A}"/>
              </a:ext>
            </a:extLst>
          </p:cNvPr>
          <p:cNvSpPr>
            <a:spLocks noGrp="1"/>
          </p:cNvSpPr>
          <p:nvPr>
            <p:ph idx="17"/>
          </p:nvPr>
        </p:nvSpPr>
        <p:spPr>
          <a:xfrm>
            <a:off x="3659187"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20569A7C-56E3-44A6-9723-B882E5287E63}"/>
              </a:ext>
            </a:extLst>
          </p:cNvPr>
          <p:cNvSpPr>
            <a:spLocks noGrp="1"/>
          </p:cNvSpPr>
          <p:nvPr>
            <p:ph idx="18"/>
          </p:nvPr>
        </p:nvSpPr>
        <p:spPr>
          <a:xfrm>
            <a:off x="6908800"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8">
            <a:extLst>
              <a:ext uri="{FF2B5EF4-FFF2-40B4-BE49-F238E27FC236}">
                <a16:creationId xmlns:a16="http://schemas.microsoft.com/office/drawing/2014/main" id="{25B7D014-8BB3-4AE9-BF97-D18F533D663F}"/>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26677775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5" name="Content Placeholder 2">
            <a:extLst>
              <a:ext uri="{FF2B5EF4-FFF2-40B4-BE49-F238E27FC236}">
                <a16:creationId xmlns:a16="http://schemas.microsoft.com/office/drawing/2014/main" id="{DA72F383-CA58-4745-8609-4531F7762F39}"/>
              </a:ext>
            </a:extLst>
          </p:cNvPr>
          <p:cNvSpPr>
            <a:spLocks noGrp="1"/>
          </p:cNvSpPr>
          <p:nvPr>
            <p:ph idx="1"/>
          </p:nvPr>
        </p:nvSpPr>
        <p:spPr>
          <a:xfrm>
            <a:off x="409575" y="1364342"/>
            <a:ext cx="108887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3024043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C27BE76B-8517-4945-97B3-2E87FADF42C5}"/>
              </a:ext>
            </a:extLst>
          </p:cNvPr>
          <p:cNvSpPr>
            <a:spLocks noGrp="1"/>
          </p:cNvSpPr>
          <p:nvPr>
            <p:ph idx="1"/>
          </p:nvPr>
        </p:nvSpPr>
        <p:spPr>
          <a:xfrm>
            <a:off x="409575" y="1364342"/>
            <a:ext cx="46831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99F7BCC-15E4-44F6-8723-E7184F2DD2F3}"/>
              </a:ext>
            </a:extLst>
          </p:cNvPr>
          <p:cNvSpPr>
            <a:spLocks noGrp="1"/>
          </p:cNvSpPr>
          <p:nvPr>
            <p:ph idx="13"/>
          </p:nvPr>
        </p:nvSpPr>
        <p:spPr>
          <a:xfrm>
            <a:off x="5667374" y="1364342"/>
            <a:ext cx="46831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700985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lumn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C27BE76B-8517-4945-97B3-2E87FADF42C5}"/>
              </a:ext>
            </a:extLst>
          </p:cNvPr>
          <p:cNvSpPr>
            <a:spLocks noGrp="1"/>
          </p:cNvSpPr>
          <p:nvPr>
            <p:ph idx="1"/>
          </p:nvPr>
        </p:nvSpPr>
        <p:spPr>
          <a:xfrm>
            <a:off x="409575"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99F7BCC-15E4-44F6-8723-E7184F2DD2F3}"/>
              </a:ext>
            </a:extLst>
          </p:cNvPr>
          <p:cNvSpPr>
            <a:spLocks noGrp="1"/>
          </p:cNvSpPr>
          <p:nvPr>
            <p:ph idx="13"/>
          </p:nvPr>
        </p:nvSpPr>
        <p:spPr>
          <a:xfrm>
            <a:off x="4267194"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B7981B07-E0B3-4BB3-8EAB-29CD2146A0EC}"/>
              </a:ext>
            </a:extLst>
          </p:cNvPr>
          <p:cNvSpPr>
            <a:spLocks noGrp="1"/>
          </p:cNvSpPr>
          <p:nvPr>
            <p:ph idx="14"/>
          </p:nvPr>
        </p:nvSpPr>
        <p:spPr>
          <a:xfrm>
            <a:off x="8124813"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061561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Graphic">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7BF968-EAB3-3244-B67B-B8C145508449}"/>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4A9B223-008C-432E-9103-34BADFD768F1}"/>
              </a:ext>
            </a:extLst>
          </p:cNvPr>
          <p:cNvSpPr>
            <a:spLocks noGrp="1"/>
          </p:cNvSpPr>
          <p:nvPr>
            <p:ph idx="1"/>
          </p:nvPr>
        </p:nvSpPr>
        <p:spPr>
          <a:xfrm>
            <a:off x="409575" y="1364342"/>
            <a:ext cx="4797425" cy="47824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E0421AFB-FD1C-429F-AC5C-496EA22A07FE}"/>
              </a:ext>
            </a:extLst>
          </p:cNvPr>
          <p:cNvSpPr>
            <a:spLocks noGrp="1"/>
          </p:cNvSpPr>
          <p:nvPr>
            <p:ph type="title"/>
          </p:nvPr>
        </p:nvSpPr>
        <p:spPr>
          <a:xfrm>
            <a:off x="409575" y="368527"/>
            <a:ext cx="4797426"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142363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Graphic (Two Line Titl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9C50103-162B-EB42-B8A3-E5810873A949}"/>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2E1AD824-A71C-443A-B771-00F3DF3BC840}"/>
              </a:ext>
            </a:extLst>
          </p:cNvPr>
          <p:cNvSpPr>
            <a:spLocks noGrp="1"/>
          </p:cNvSpPr>
          <p:nvPr>
            <p:ph idx="1"/>
          </p:nvPr>
        </p:nvSpPr>
        <p:spPr>
          <a:xfrm>
            <a:off x="409575" y="1961242"/>
            <a:ext cx="47974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a:extLst>
              <a:ext uri="{FF2B5EF4-FFF2-40B4-BE49-F238E27FC236}">
                <a16:creationId xmlns:a16="http://schemas.microsoft.com/office/drawing/2014/main" id="{DE2CB1EC-9D14-4030-9C49-93B47016CC5D}"/>
              </a:ext>
            </a:extLst>
          </p:cNvPr>
          <p:cNvSpPr>
            <a:spLocks noGrp="1"/>
          </p:cNvSpPr>
          <p:nvPr>
            <p:ph type="title"/>
          </p:nvPr>
        </p:nvSpPr>
        <p:spPr>
          <a:xfrm>
            <a:off x="409575" y="368527"/>
            <a:ext cx="4797426" cy="1185661"/>
          </a:xfrm>
          <a:prstGeom prst="rect">
            <a:avLst/>
          </a:prstGeom>
        </p:spPr>
        <p:txBody>
          <a:bodyPr>
            <a:noAutofit/>
          </a:bodyPr>
          <a:lstStyle>
            <a:lvl1pPr>
              <a:defRPr b="1" i="0">
                <a:latin typeface="+mj-lt"/>
              </a:defRPr>
            </a:lvl1pPr>
          </a:lstStyle>
          <a:p>
            <a:endParaRPr lang="en-US" sz="3600" dirty="0"/>
          </a:p>
        </p:txBody>
      </p:sp>
    </p:spTree>
    <p:custDataLst>
      <p:tags r:id="rId1"/>
    </p:custData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Layout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979122-BF29-46D4-8F3B-A24A34E9A0FE}"/>
              </a:ext>
            </a:extLst>
          </p:cNvPr>
          <p:cNvSpPr/>
          <p:nvPr userDrawn="1"/>
        </p:nvSpPr>
        <p:spPr>
          <a:xfrm>
            <a:off x="-1351" y="0"/>
            <a:ext cx="121933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Subtitle 2"/>
          <p:cNvSpPr>
            <a:spLocks noGrp="1"/>
          </p:cNvSpPr>
          <p:nvPr>
            <p:ph type="subTitle" idx="1"/>
          </p:nvPr>
        </p:nvSpPr>
        <p:spPr>
          <a:xfrm>
            <a:off x="838200" y="4034742"/>
            <a:ext cx="4935583"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Title 1">
            <a:extLst>
              <a:ext uri="{FF2B5EF4-FFF2-40B4-BE49-F238E27FC236}">
                <a16:creationId xmlns:a16="http://schemas.microsoft.com/office/drawing/2014/main" id="{B6077251-48A5-784B-89BA-5F34E050DBA4}"/>
              </a:ext>
            </a:extLst>
          </p:cNvPr>
          <p:cNvSpPr>
            <a:spLocks noGrp="1"/>
          </p:cNvSpPr>
          <p:nvPr>
            <p:ph type="ctrTitle" hasCustomPrompt="1"/>
          </p:nvPr>
        </p:nvSpPr>
        <p:spPr>
          <a:xfrm>
            <a:off x="838200" y="1555067"/>
            <a:ext cx="4935583" cy="2387600"/>
          </a:xfrm>
          <a:prstGeom prst="rect">
            <a:avLst/>
          </a:prstGeom>
        </p:spPr>
        <p:txBody>
          <a:bodyPr anchor="b">
            <a:noAutofit/>
          </a:bodyPr>
          <a:lstStyle>
            <a:lvl1pPr algn="l">
              <a:lnSpc>
                <a:spcPct val="95000"/>
              </a:lnSpc>
              <a:defRPr sz="3600" b="1" i="0">
                <a:latin typeface="+mj-lt"/>
              </a:defRPr>
            </a:lvl1pPr>
          </a:lstStyle>
          <a:p>
            <a:r>
              <a:rPr lang="en-US" dirty="0"/>
              <a:t>Click to edit</a:t>
            </a:r>
            <a:br>
              <a:rPr lang="en-US" dirty="0"/>
            </a:br>
            <a:r>
              <a:rPr lang="en-US" dirty="0"/>
              <a:t>Master title style</a:t>
            </a:r>
          </a:p>
        </p:txBody>
      </p:sp>
    </p:spTree>
    <p:custDataLst>
      <p:tags r:id="rId1"/>
    </p:custDataLst>
    <p:extLst>
      <p:ext uri="{BB962C8B-B14F-4D97-AF65-F5344CB8AC3E}">
        <p14:creationId xmlns:p14="http://schemas.microsoft.com/office/powerpoint/2010/main" val="1312525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w/Graph">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03F362-20DB-F249-A76E-E6E4010C1C2F}"/>
              </a:ext>
            </a:extLst>
          </p:cNvPr>
          <p:cNvSpPr/>
          <p:nvPr userDrawn="1"/>
        </p:nvSpPr>
        <p:spPr>
          <a:xfrm>
            <a:off x="8042188" y="1981199"/>
            <a:ext cx="3311611" cy="14478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05C7827A-7BF9-C44D-94A8-5997713CEF96}"/>
              </a:ext>
            </a:extLst>
          </p:cNvPr>
          <p:cNvSpPr>
            <a:spLocks noGrp="1"/>
          </p:cNvSpPr>
          <p:nvPr>
            <p:ph type="body" sz="quarter" idx="13"/>
          </p:nvPr>
        </p:nvSpPr>
        <p:spPr>
          <a:xfrm>
            <a:off x="8239896" y="2121693"/>
            <a:ext cx="2931898" cy="276547"/>
          </a:xfrm>
        </p:spPr>
        <p:txBody>
          <a:bodyPr>
            <a:noAutofit/>
          </a:bodyPr>
          <a:lstStyle>
            <a:lvl1pPr marL="0" indent="0">
              <a:buNone/>
              <a:defRPr sz="1800" b="1">
                <a:solidFill>
                  <a:schemeClr val="bg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4" name="Text Placeholder 5">
            <a:extLst>
              <a:ext uri="{FF2B5EF4-FFF2-40B4-BE49-F238E27FC236}">
                <a16:creationId xmlns:a16="http://schemas.microsoft.com/office/drawing/2014/main" id="{8C618AC4-D0FF-1145-A60F-F4FFFE0A9F68}"/>
              </a:ext>
            </a:extLst>
          </p:cNvPr>
          <p:cNvSpPr>
            <a:spLocks noGrp="1"/>
          </p:cNvSpPr>
          <p:nvPr>
            <p:ph type="body" sz="quarter" idx="14"/>
          </p:nvPr>
        </p:nvSpPr>
        <p:spPr>
          <a:xfrm>
            <a:off x="8239896" y="2538735"/>
            <a:ext cx="2931898" cy="763934"/>
          </a:xfrm>
        </p:spPr>
        <p:txBody>
          <a:bodyPr>
            <a:noAutofit/>
          </a:bodyPr>
          <a:lstStyle>
            <a:lvl1pPr marL="0" indent="0">
              <a:buNone/>
              <a:defRPr sz="1400" b="0">
                <a:solidFill>
                  <a:schemeClr val="bg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5" name="Rectangle 14">
            <a:extLst>
              <a:ext uri="{FF2B5EF4-FFF2-40B4-BE49-F238E27FC236}">
                <a16:creationId xmlns:a16="http://schemas.microsoft.com/office/drawing/2014/main" id="{347E004E-3C31-0546-9410-73A9B582832A}"/>
              </a:ext>
            </a:extLst>
          </p:cNvPr>
          <p:cNvSpPr/>
          <p:nvPr userDrawn="1"/>
        </p:nvSpPr>
        <p:spPr>
          <a:xfrm>
            <a:off x="8042188" y="3570698"/>
            <a:ext cx="3311611" cy="2114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5">
            <a:extLst>
              <a:ext uri="{FF2B5EF4-FFF2-40B4-BE49-F238E27FC236}">
                <a16:creationId xmlns:a16="http://schemas.microsoft.com/office/drawing/2014/main" id="{3B3C7961-BF83-5A42-AEDA-D6DBC6524017}"/>
              </a:ext>
            </a:extLst>
          </p:cNvPr>
          <p:cNvSpPr>
            <a:spLocks noGrp="1"/>
          </p:cNvSpPr>
          <p:nvPr>
            <p:ph type="body" sz="quarter" idx="15"/>
          </p:nvPr>
        </p:nvSpPr>
        <p:spPr>
          <a:xfrm>
            <a:off x="8239896" y="3711192"/>
            <a:ext cx="2931898" cy="276547"/>
          </a:xfrm>
        </p:spPr>
        <p:txBody>
          <a:bodyPr>
            <a:noAutofit/>
          </a:bodyPr>
          <a:lstStyle>
            <a:lvl1pPr marL="0" indent="0">
              <a:buNone/>
              <a:defRPr sz="1800" b="1">
                <a:solidFill>
                  <a:schemeClr val="accent2"/>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7" name="Text Placeholder 5">
            <a:extLst>
              <a:ext uri="{FF2B5EF4-FFF2-40B4-BE49-F238E27FC236}">
                <a16:creationId xmlns:a16="http://schemas.microsoft.com/office/drawing/2014/main" id="{24EEA844-52FB-3A49-8689-6F73550C2790}"/>
              </a:ext>
            </a:extLst>
          </p:cNvPr>
          <p:cNvSpPr>
            <a:spLocks noGrp="1"/>
          </p:cNvSpPr>
          <p:nvPr>
            <p:ph type="body" sz="quarter" idx="16"/>
          </p:nvPr>
        </p:nvSpPr>
        <p:spPr>
          <a:xfrm>
            <a:off x="8239896" y="4138746"/>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21" name="Text Placeholder 5">
            <a:extLst>
              <a:ext uri="{FF2B5EF4-FFF2-40B4-BE49-F238E27FC236}">
                <a16:creationId xmlns:a16="http://schemas.microsoft.com/office/drawing/2014/main" id="{4FE0A7F6-E9A7-2D4A-BF0B-92833E3BB2D9}"/>
              </a:ext>
            </a:extLst>
          </p:cNvPr>
          <p:cNvSpPr>
            <a:spLocks noGrp="1"/>
          </p:cNvSpPr>
          <p:nvPr>
            <p:ph type="body" sz="quarter" idx="17"/>
          </p:nvPr>
        </p:nvSpPr>
        <p:spPr>
          <a:xfrm>
            <a:off x="8239896" y="4615323"/>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23" name="Text Placeholder 5">
            <a:extLst>
              <a:ext uri="{FF2B5EF4-FFF2-40B4-BE49-F238E27FC236}">
                <a16:creationId xmlns:a16="http://schemas.microsoft.com/office/drawing/2014/main" id="{2A447BB1-F57A-7242-8779-C27C8EC6D726}"/>
              </a:ext>
            </a:extLst>
          </p:cNvPr>
          <p:cNvSpPr>
            <a:spLocks noGrp="1"/>
          </p:cNvSpPr>
          <p:nvPr>
            <p:ph type="body" sz="quarter" idx="18"/>
          </p:nvPr>
        </p:nvSpPr>
        <p:spPr>
          <a:xfrm>
            <a:off x="8239896" y="5083314"/>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37" name="Content Placeholder 36">
            <a:extLst>
              <a:ext uri="{FF2B5EF4-FFF2-40B4-BE49-F238E27FC236}">
                <a16:creationId xmlns:a16="http://schemas.microsoft.com/office/drawing/2014/main" id="{8AA18312-71B1-8C49-9076-B7FF175D3453}"/>
              </a:ext>
            </a:extLst>
          </p:cNvPr>
          <p:cNvSpPr>
            <a:spLocks noGrp="1"/>
          </p:cNvSpPr>
          <p:nvPr>
            <p:ph sz="quarter" idx="23"/>
          </p:nvPr>
        </p:nvSpPr>
        <p:spPr>
          <a:xfrm>
            <a:off x="5404708" y="2838919"/>
            <a:ext cx="1955316" cy="344487"/>
          </a:xfrm>
        </p:spPr>
        <p:txBody>
          <a:bodyPr anchor="b"/>
          <a:lstStyle>
            <a:lvl1pPr marL="0" indent="0" algn="r">
              <a:buNone/>
              <a:defRPr sz="1800" b="1">
                <a:solidFill>
                  <a:schemeClr val="accent2"/>
                </a:solidFill>
              </a:defRPr>
            </a:lvl1pPr>
            <a:lvl2pPr marL="457200" indent="0">
              <a:buNone/>
              <a:defRPr b="1">
                <a:solidFill>
                  <a:schemeClr val="accent2"/>
                </a:solidFill>
              </a:defRPr>
            </a:lvl2pPr>
            <a:lvl3pPr marL="914400" indent="0">
              <a:buNone/>
              <a:defRPr b="1">
                <a:solidFill>
                  <a:schemeClr val="accent2"/>
                </a:solidFill>
              </a:defRPr>
            </a:lvl3pPr>
            <a:lvl4pPr marL="1371600" indent="0">
              <a:buNone/>
              <a:defRPr b="1">
                <a:solidFill>
                  <a:schemeClr val="accent2"/>
                </a:solidFill>
              </a:defRPr>
            </a:lvl4pPr>
            <a:lvl5pPr marL="1828800" indent="0">
              <a:buNone/>
              <a:defRPr b="1">
                <a:solidFill>
                  <a:schemeClr val="accent2"/>
                </a:solidFill>
              </a:defRPr>
            </a:lvl5pPr>
          </a:lstStyle>
          <a:p>
            <a:pPr lvl="0"/>
            <a:r>
              <a:rPr lang="en-US" dirty="0"/>
              <a:t>Click to edit</a:t>
            </a:r>
          </a:p>
        </p:txBody>
      </p:sp>
      <p:sp>
        <p:nvSpPr>
          <p:cNvPr id="38" name="Content Placeholder 36">
            <a:extLst>
              <a:ext uri="{FF2B5EF4-FFF2-40B4-BE49-F238E27FC236}">
                <a16:creationId xmlns:a16="http://schemas.microsoft.com/office/drawing/2014/main" id="{1CF98512-E276-9D4A-9283-4CC911C6DCAA}"/>
              </a:ext>
            </a:extLst>
          </p:cNvPr>
          <p:cNvSpPr>
            <a:spLocks noGrp="1"/>
          </p:cNvSpPr>
          <p:nvPr>
            <p:ph sz="quarter" idx="24"/>
          </p:nvPr>
        </p:nvSpPr>
        <p:spPr>
          <a:xfrm>
            <a:off x="5404708" y="4271772"/>
            <a:ext cx="1955316" cy="344487"/>
          </a:xfrm>
        </p:spPr>
        <p:txBody>
          <a:bodyPr anchor="b"/>
          <a:lstStyle>
            <a:lvl1pPr marL="0" indent="0" algn="r">
              <a:buNone/>
              <a:defRPr sz="1800" b="1">
                <a:solidFill>
                  <a:schemeClr val="accent2">
                    <a:lumMod val="75000"/>
                  </a:schemeClr>
                </a:solidFill>
              </a:defRPr>
            </a:lvl1pPr>
            <a:lvl2pPr marL="457200" indent="0">
              <a:buNone/>
              <a:defRPr b="1">
                <a:solidFill>
                  <a:schemeClr val="accent2"/>
                </a:solidFill>
              </a:defRPr>
            </a:lvl2pPr>
            <a:lvl3pPr marL="914400" indent="0">
              <a:buNone/>
              <a:defRPr b="1">
                <a:solidFill>
                  <a:schemeClr val="accent2"/>
                </a:solidFill>
              </a:defRPr>
            </a:lvl3pPr>
            <a:lvl4pPr marL="1371600" indent="0">
              <a:buNone/>
              <a:defRPr b="1">
                <a:solidFill>
                  <a:schemeClr val="accent2"/>
                </a:solidFill>
              </a:defRPr>
            </a:lvl4pPr>
            <a:lvl5pPr marL="1828800" indent="0">
              <a:buNone/>
              <a:defRPr b="1">
                <a:solidFill>
                  <a:schemeClr val="accent2"/>
                </a:solidFill>
              </a:defRPr>
            </a:lvl5pPr>
          </a:lstStyle>
          <a:p>
            <a:pPr lvl="0"/>
            <a:r>
              <a:rPr lang="en-US" dirty="0"/>
              <a:t>Click to edit</a:t>
            </a:r>
          </a:p>
        </p:txBody>
      </p:sp>
      <p:sp>
        <p:nvSpPr>
          <p:cNvPr id="41" name="Content Placeholder 39">
            <a:extLst>
              <a:ext uri="{FF2B5EF4-FFF2-40B4-BE49-F238E27FC236}">
                <a16:creationId xmlns:a16="http://schemas.microsoft.com/office/drawing/2014/main" id="{3A16AF04-026C-A64C-ACC8-F49E84977E41}"/>
              </a:ext>
            </a:extLst>
          </p:cNvPr>
          <p:cNvSpPr>
            <a:spLocks noGrp="1"/>
          </p:cNvSpPr>
          <p:nvPr>
            <p:ph sz="quarter" idx="26"/>
          </p:nvPr>
        </p:nvSpPr>
        <p:spPr>
          <a:xfrm>
            <a:off x="4491318" y="4677695"/>
            <a:ext cx="2868706" cy="245793"/>
          </a:xfrm>
        </p:spPr>
        <p:txBody>
          <a:bodyPr>
            <a:noAutofit/>
          </a:bodyPr>
          <a:lstStyle>
            <a:lvl1pPr marL="0" indent="0" algn="r">
              <a:buNone/>
              <a:defRPr sz="14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25" name="Content Placeholder 39">
            <a:extLst>
              <a:ext uri="{FF2B5EF4-FFF2-40B4-BE49-F238E27FC236}">
                <a16:creationId xmlns:a16="http://schemas.microsoft.com/office/drawing/2014/main" id="{2873F85B-515E-E94D-8472-C7B47B9FBE3D}"/>
              </a:ext>
            </a:extLst>
          </p:cNvPr>
          <p:cNvSpPr>
            <a:spLocks noGrp="1"/>
          </p:cNvSpPr>
          <p:nvPr>
            <p:ph sz="quarter" idx="27"/>
          </p:nvPr>
        </p:nvSpPr>
        <p:spPr>
          <a:xfrm>
            <a:off x="4491318" y="3239187"/>
            <a:ext cx="2868706" cy="245793"/>
          </a:xfrm>
        </p:spPr>
        <p:txBody>
          <a:bodyPr>
            <a:noAutofit/>
          </a:bodyPr>
          <a:lstStyle>
            <a:lvl1pPr marL="0" indent="0" algn="r">
              <a:buNone/>
              <a:defRPr sz="14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5" name="Slide Number Placeholder 4">
            <a:extLst>
              <a:ext uri="{FF2B5EF4-FFF2-40B4-BE49-F238E27FC236}">
                <a16:creationId xmlns:a16="http://schemas.microsoft.com/office/drawing/2014/main" id="{47884457-232C-5944-96BE-F581082CEE80}"/>
              </a:ext>
            </a:extLst>
          </p:cNvPr>
          <p:cNvSpPr>
            <a:spLocks noGrp="1"/>
          </p:cNvSpPr>
          <p:nvPr>
            <p:ph type="sldNum" sz="quarter" idx="30"/>
          </p:nvPr>
        </p:nvSpPr>
        <p:spPr/>
        <p:txBody>
          <a:bodyPr/>
          <a:lstStyle/>
          <a:p>
            <a:fld id="{2D485021-2333-A34F-8398-6914E78E4816}" type="slidenum">
              <a:rPr lang="en-US" smtClean="0"/>
              <a:pPr/>
              <a:t>‹#›</a:t>
            </a:fld>
            <a:endParaRPr lang="en-US" dirty="0"/>
          </a:p>
        </p:txBody>
      </p:sp>
      <p:sp>
        <p:nvSpPr>
          <p:cNvPr id="29" name="Content Placeholder 2">
            <a:extLst>
              <a:ext uri="{FF2B5EF4-FFF2-40B4-BE49-F238E27FC236}">
                <a16:creationId xmlns:a16="http://schemas.microsoft.com/office/drawing/2014/main" id="{E6669A1A-4015-44B3-9069-3A8EBF5B15C9}"/>
              </a:ext>
            </a:extLst>
          </p:cNvPr>
          <p:cNvSpPr>
            <a:spLocks noGrp="1"/>
          </p:cNvSpPr>
          <p:nvPr>
            <p:ph idx="1"/>
          </p:nvPr>
        </p:nvSpPr>
        <p:spPr>
          <a:xfrm>
            <a:off x="409575" y="1364342"/>
            <a:ext cx="4797425" cy="47570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
            <a:extLst>
              <a:ext uri="{FF2B5EF4-FFF2-40B4-BE49-F238E27FC236}">
                <a16:creationId xmlns:a16="http://schemas.microsoft.com/office/drawing/2014/main" id="{2AE9D74F-185B-4AB6-A791-0AE6379C7FDE}"/>
              </a:ext>
            </a:extLst>
          </p:cNvPr>
          <p:cNvSpPr>
            <a:spLocks noGrp="1"/>
          </p:cNvSpPr>
          <p:nvPr>
            <p:ph type="title"/>
          </p:nvPr>
        </p:nvSpPr>
        <p:spPr>
          <a:xfrm>
            <a:off x="409574" y="368527"/>
            <a:ext cx="11373993"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1019367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item List">
    <p:spTree>
      <p:nvGrpSpPr>
        <p:cNvPr id="1" name=""/>
        <p:cNvGrpSpPr/>
        <p:nvPr/>
      </p:nvGrpSpPr>
      <p:grpSpPr>
        <a:xfrm>
          <a:off x="0" y="0"/>
          <a:ext cx="0" cy="0"/>
          <a:chOff x="0" y="0"/>
          <a:chExt cx="0" cy="0"/>
        </a:xfrm>
      </p:grpSpPr>
      <p:sp>
        <p:nvSpPr>
          <p:cNvPr id="10" name="Content Placeholder 2"/>
          <p:cNvSpPr>
            <a:spLocks noGrp="1"/>
          </p:cNvSpPr>
          <p:nvPr>
            <p:ph idx="1"/>
          </p:nvPr>
        </p:nvSpPr>
        <p:spPr>
          <a:xfrm>
            <a:off x="409576" y="1361250"/>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3" name="Content Placeholder 2">
            <a:extLst>
              <a:ext uri="{FF2B5EF4-FFF2-40B4-BE49-F238E27FC236}">
                <a16:creationId xmlns:a16="http://schemas.microsoft.com/office/drawing/2014/main" id="{65F51942-3E9A-3F40-9098-E2C448453A75}"/>
              </a:ext>
            </a:extLst>
          </p:cNvPr>
          <p:cNvSpPr>
            <a:spLocks noGrp="1"/>
          </p:cNvSpPr>
          <p:nvPr>
            <p:ph idx="13"/>
          </p:nvPr>
        </p:nvSpPr>
        <p:spPr>
          <a:xfrm>
            <a:off x="409576" y="2908833"/>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4" name="Content Placeholder 2">
            <a:extLst>
              <a:ext uri="{FF2B5EF4-FFF2-40B4-BE49-F238E27FC236}">
                <a16:creationId xmlns:a16="http://schemas.microsoft.com/office/drawing/2014/main" id="{B3CFE83D-286C-9740-8D6E-4CDF433D8981}"/>
              </a:ext>
            </a:extLst>
          </p:cNvPr>
          <p:cNvSpPr>
            <a:spLocks noGrp="1"/>
          </p:cNvSpPr>
          <p:nvPr>
            <p:ph idx="14"/>
          </p:nvPr>
        </p:nvSpPr>
        <p:spPr>
          <a:xfrm>
            <a:off x="409575" y="4456416"/>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5" name="Title 1">
            <a:extLst>
              <a:ext uri="{FF2B5EF4-FFF2-40B4-BE49-F238E27FC236}">
                <a16:creationId xmlns:a16="http://schemas.microsoft.com/office/drawing/2014/main" id="{F7227E64-EB51-4CB7-B502-38ADCA975834}"/>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
        <p:nvSpPr>
          <p:cNvPr id="12" name="Slide Number Placeholder 8">
            <a:extLst>
              <a:ext uri="{FF2B5EF4-FFF2-40B4-BE49-F238E27FC236}">
                <a16:creationId xmlns:a16="http://schemas.microsoft.com/office/drawing/2014/main" id="{EDFD210E-0B00-48D4-9435-E5E21AF8ED0A}"/>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598030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item List">
    <p:spTree>
      <p:nvGrpSpPr>
        <p:cNvPr id="1" name=""/>
        <p:cNvGrpSpPr/>
        <p:nvPr/>
      </p:nvGrpSpPr>
      <p:grpSpPr>
        <a:xfrm>
          <a:off x="0" y="0"/>
          <a:ext cx="0" cy="0"/>
          <a:chOff x="0" y="0"/>
          <a:chExt cx="0" cy="0"/>
        </a:xfrm>
      </p:grpSpPr>
      <p:sp>
        <p:nvSpPr>
          <p:cNvPr id="20" name="Content Placeholder 2">
            <a:extLst>
              <a:ext uri="{FF2B5EF4-FFF2-40B4-BE49-F238E27FC236}">
                <a16:creationId xmlns:a16="http://schemas.microsoft.com/office/drawing/2014/main" id="{465D2139-F4E1-3745-AFA7-5FFB045CAAA5}"/>
              </a:ext>
            </a:extLst>
          </p:cNvPr>
          <p:cNvSpPr>
            <a:spLocks noGrp="1"/>
          </p:cNvSpPr>
          <p:nvPr>
            <p:ph idx="17"/>
          </p:nvPr>
        </p:nvSpPr>
        <p:spPr>
          <a:xfrm>
            <a:off x="407109" y="2623832"/>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1" name="Content Placeholder 2">
            <a:extLst>
              <a:ext uri="{FF2B5EF4-FFF2-40B4-BE49-F238E27FC236}">
                <a16:creationId xmlns:a16="http://schemas.microsoft.com/office/drawing/2014/main" id="{4CEE52BA-2FB3-6248-9EAB-D31550CF791E}"/>
              </a:ext>
            </a:extLst>
          </p:cNvPr>
          <p:cNvSpPr>
            <a:spLocks noGrp="1"/>
          </p:cNvSpPr>
          <p:nvPr>
            <p:ph idx="19"/>
          </p:nvPr>
        </p:nvSpPr>
        <p:spPr>
          <a:xfrm>
            <a:off x="409576" y="3889590"/>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2" name="Content Placeholder 2">
            <a:extLst>
              <a:ext uri="{FF2B5EF4-FFF2-40B4-BE49-F238E27FC236}">
                <a16:creationId xmlns:a16="http://schemas.microsoft.com/office/drawing/2014/main" id="{733B2DFC-EF1B-A847-990B-32BF79D62927}"/>
              </a:ext>
            </a:extLst>
          </p:cNvPr>
          <p:cNvSpPr>
            <a:spLocks noGrp="1"/>
          </p:cNvSpPr>
          <p:nvPr>
            <p:ph idx="21"/>
          </p:nvPr>
        </p:nvSpPr>
        <p:spPr>
          <a:xfrm>
            <a:off x="407108" y="5155348"/>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4" name="Content Placeholder 2">
            <a:extLst>
              <a:ext uri="{FF2B5EF4-FFF2-40B4-BE49-F238E27FC236}">
                <a16:creationId xmlns:a16="http://schemas.microsoft.com/office/drawing/2014/main" id="{80AB03C2-BD92-4BB9-8158-EAB37A361290}"/>
              </a:ext>
            </a:extLst>
          </p:cNvPr>
          <p:cNvSpPr>
            <a:spLocks noGrp="1"/>
          </p:cNvSpPr>
          <p:nvPr>
            <p:ph idx="1"/>
          </p:nvPr>
        </p:nvSpPr>
        <p:spPr>
          <a:xfrm>
            <a:off x="409576" y="1361250"/>
            <a:ext cx="9290304" cy="9144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1" name="Slide Number Placeholder 8">
            <a:extLst>
              <a:ext uri="{FF2B5EF4-FFF2-40B4-BE49-F238E27FC236}">
                <a16:creationId xmlns:a16="http://schemas.microsoft.com/office/drawing/2014/main" id="{80AE4AF8-F98A-41AD-8A6C-3D49F58AFA04}"/>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361EDEE1-0B8F-4212-AF44-528693D7893C}"/>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1792950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item List w/images">
    <p:spTree>
      <p:nvGrpSpPr>
        <p:cNvPr id="1" name=""/>
        <p:cNvGrpSpPr/>
        <p:nvPr/>
      </p:nvGrpSpPr>
      <p:grpSpPr>
        <a:xfrm>
          <a:off x="0" y="0"/>
          <a:ext cx="0" cy="0"/>
          <a:chOff x="0" y="0"/>
          <a:chExt cx="0" cy="0"/>
        </a:xfrm>
      </p:grpSpPr>
      <p:sp>
        <p:nvSpPr>
          <p:cNvPr id="10" name="Content Placeholder 2"/>
          <p:cNvSpPr>
            <a:spLocks noGrp="1"/>
          </p:cNvSpPr>
          <p:nvPr>
            <p:ph idx="1"/>
          </p:nvPr>
        </p:nvSpPr>
        <p:spPr>
          <a:xfrm>
            <a:off x="1415226" y="1368366"/>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6" name="Picture Placeholder 5">
            <a:extLst>
              <a:ext uri="{FF2B5EF4-FFF2-40B4-BE49-F238E27FC236}">
                <a16:creationId xmlns:a16="http://schemas.microsoft.com/office/drawing/2014/main" id="{0754DFDC-F756-784D-8ED0-B3C6DF56E742}"/>
              </a:ext>
            </a:extLst>
          </p:cNvPr>
          <p:cNvSpPr>
            <a:spLocks noGrp="1"/>
          </p:cNvSpPr>
          <p:nvPr>
            <p:ph type="pic" sz="quarter" idx="16"/>
          </p:nvPr>
        </p:nvSpPr>
        <p:spPr>
          <a:xfrm>
            <a:off x="407109" y="1368366"/>
            <a:ext cx="869302" cy="917576"/>
          </a:xfrm>
        </p:spPr>
        <p:txBody>
          <a:bodyPr>
            <a:normAutofit/>
          </a:bodyPr>
          <a:lstStyle>
            <a:lvl1pPr marL="0" indent="0">
              <a:buNone/>
              <a:defRPr sz="1600"/>
            </a:lvl1pPr>
          </a:lstStyle>
          <a:p>
            <a:endParaRPr lang="en-US" dirty="0"/>
          </a:p>
        </p:txBody>
      </p:sp>
      <p:sp>
        <p:nvSpPr>
          <p:cNvPr id="24" name="Content Placeholder 2">
            <a:extLst>
              <a:ext uri="{FF2B5EF4-FFF2-40B4-BE49-F238E27FC236}">
                <a16:creationId xmlns:a16="http://schemas.microsoft.com/office/drawing/2014/main" id="{46B6E8FD-A801-E649-9117-C8C41F20D24E}"/>
              </a:ext>
            </a:extLst>
          </p:cNvPr>
          <p:cNvSpPr>
            <a:spLocks noGrp="1"/>
          </p:cNvSpPr>
          <p:nvPr>
            <p:ph idx="17"/>
          </p:nvPr>
        </p:nvSpPr>
        <p:spPr>
          <a:xfrm>
            <a:off x="1415226" y="2623832"/>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5" name="Picture Placeholder 5">
            <a:extLst>
              <a:ext uri="{FF2B5EF4-FFF2-40B4-BE49-F238E27FC236}">
                <a16:creationId xmlns:a16="http://schemas.microsoft.com/office/drawing/2014/main" id="{243BA76C-C3A5-504A-B79E-B30E3967A6D9}"/>
              </a:ext>
            </a:extLst>
          </p:cNvPr>
          <p:cNvSpPr>
            <a:spLocks noGrp="1"/>
          </p:cNvSpPr>
          <p:nvPr>
            <p:ph type="pic" sz="quarter" idx="18"/>
          </p:nvPr>
        </p:nvSpPr>
        <p:spPr>
          <a:xfrm>
            <a:off x="407109" y="2623832"/>
            <a:ext cx="869302" cy="917576"/>
          </a:xfrm>
        </p:spPr>
        <p:txBody>
          <a:bodyPr>
            <a:normAutofit/>
          </a:bodyPr>
          <a:lstStyle>
            <a:lvl1pPr marL="0" indent="0">
              <a:buNone/>
              <a:defRPr sz="1600"/>
            </a:lvl1pPr>
          </a:lstStyle>
          <a:p>
            <a:endParaRPr lang="en-US" dirty="0"/>
          </a:p>
        </p:txBody>
      </p:sp>
      <p:sp>
        <p:nvSpPr>
          <p:cNvPr id="26" name="Content Placeholder 2">
            <a:extLst>
              <a:ext uri="{FF2B5EF4-FFF2-40B4-BE49-F238E27FC236}">
                <a16:creationId xmlns:a16="http://schemas.microsoft.com/office/drawing/2014/main" id="{858E47D8-AFE9-5945-AC2C-E2D13B449C05}"/>
              </a:ext>
            </a:extLst>
          </p:cNvPr>
          <p:cNvSpPr>
            <a:spLocks noGrp="1"/>
          </p:cNvSpPr>
          <p:nvPr>
            <p:ph idx="19"/>
          </p:nvPr>
        </p:nvSpPr>
        <p:spPr>
          <a:xfrm>
            <a:off x="1415226" y="3879298"/>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7" name="Picture Placeholder 5">
            <a:extLst>
              <a:ext uri="{FF2B5EF4-FFF2-40B4-BE49-F238E27FC236}">
                <a16:creationId xmlns:a16="http://schemas.microsoft.com/office/drawing/2014/main" id="{2BCA5458-F70F-C14D-B08E-FA2FAFE4300B}"/>
              </a:ext>
            </a:extLst>
          </p:cNvPr>
          <p:cNvSpPr>
            <a:spLocks noGrp="1"/>
          </p:cNvSpPr>
          <p:nvPr>
            <p:ph type="pic" sz="quarter" idx="20"/>
          </p:nvPr>
        </p:nvSpPr>
        <p:spPr>
          <a:xfrm>
            <a:off x="407109" y="3879298"/>
            <a:ext cx="869302" cy="917576"/>
          </a:xfrm>
        </p:spPr>
        <p:txBody>
          <a:bodyPr>
            <a:normAutofit/>
          </a:bodyPr>
          <a:lstStyle>
            <a:lvl1pPr marL="0" indent="0">
              <a:buNone/>
              <a:defRPr sz="1600"/>
            </a:lvl1pPr>
          </a:lstStyle>
          <a:p>
            <a:endParaRPr lang="en-US" dirty="0"/>
          </a:p>
        </p:txBody>
      </p:sp>
      <p:sp>
        <p:nvSpPr>
          <p:cNvPr id="28" name="Content Placeholder 2">
            <a:extLst>
              <a:ext uri="{FF2B5EF4-FFF2-40B4-BE49-F238E27FC236}">
                <a16:creationId xmlns:a16="http://schemas.microsoft.com/office/drawing/2014/main" id="{C88CAB9E-8BFB-8542-A786-15B4FA47C264}"/>
              </a:ext>
            </a:extLst>
          </p:cNvPr>
          <p:cNvSpPr>
            <a:spLocks noGrp="1"/>
          </p:cNvSpPr>
          <p:nvPr>
            <p:ph idx="21"/>
          </p:nvPr>
        </p:nvSpPr>
        <p:spPr>
          <a:xfrm>
            <a:off x="1415226" y="5134764"/>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9" name="Picture Placeholder 5">
            <a:extLst>
              <a:ext uri="{FF2B5EF4-FFF2-40B4-BE49-F238E27FC236}">
                <a16:creationId xmlns:a16="http://schemas.microsoft.com/office/drawing/2014/main" id="{4B5D0E5B-B5C6-4B44-9BAC-EF2C7BD51FC6}"/>
              </a:ext>
            </a:extLst>
          </p:cNvPr>
          <p:cNvSpPr>
            <a:spLocks noGrp="1"/>
          </p:cNvSpPr>
          <p:nvPr>
            <p:ph type="pic" sz="quarter" idx="22"/>
          </p:nvPr>
        </p:nvSpPr>
        <p:spPr>
          <a:xfrm>
            <a:off x="407109" y="5134764"/>
            <a:ext cx="869302" cy="917576"/>
          </a:xfrm>
        </p:spPr>
        <p:txBody>
          <a:bodyPr>
            <a:normAutofit/>
          </a:bodyPr>
          <a:lstStyle>
            <a:lvl1pPr marL="0" indent="0">
              <a:buNone/>
              <a:defRPr sz="1600"/>
            </a:lvl1pPr>
          </a:lstStyle>
          <a:p>
            <a:endParaRPr lang="en-US" dirty="0"/>
          </a:p>
        </p:txBody>
      </p:sp>
      <p:sp>
        <p:nvSpPr>
          <p:cNvPr id="15" name="Slide Number Placeholder 8">
            <a:extLst>
              <a:ext uri="{FF2B5EF4-FFF2-40B4-BE49-F238E27FC236}">
                <a16:creationId xmlns:a16="http://schemas.microsoft.com/office/drawing/2014/main" id="{F996D424-DD90-4A04-9737-40E98D0D3210}"/>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
        <p:nvSpPr>
          <p:cNvPr id="19" name="Title 1">
            <a:extLst>
              <a:ext uri="{FF2B5EF4-FFF2-40B4-BE49-F238E27FC236}">
                <a16:creationId xmlns:a16="http://schemas.microsoft.com/office/drawing/2014/main" id="{6FD9748B-95D7-4C8E-B9F0-9A196692B1E1}"/>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3016847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nal Layout - Title (Left Align) - Gray">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60F0A5C-3CCE-B34E-B3EF-1EAE46437155}"/>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4" name="Slide Number Placeholder 3">
            <a:extLst>
              <a:ext uri="{FF2B5EF4-FFF2-40B4-BE49-F238E27FC236}">
                <a16:creationId xmlns:a16="http://schemas.microsoft.com/office/drawing/2014/main" id="{B7D6B946-CDBD-1F41-AD10-544ED4B15F7E}"/>
              </a:ext>
            </a:extLst>
          </p:cNvPr>
          <p:cNvSpPr>
            <a:spLocks noGrp="1"/>
          </p:cNvSpPr>
          <p:nvPr>
            <p:ph type="sldNum" sz="quarter" idx="12"/>
          </p:nvPr>
        </p:nvSpPr>
        <p:spPr/>
        <p:txBody>
          <a:body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4461879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04CCFFC-7B9A-DC4C-A0DB-803E3C87426F}"/>
              </a:ext>
            </a:extLst>
          </p:cNvPr>
          <p:cNvSpPr>
            <a:spLocks noGrp="1"/>
          </p:cNvSpPr>
          <p:nvPr>
            <p:ph type="sldNum" sz="quarter" idx="12"/>
          </p:nvPr>
        </p:nvSpPr>
        <p:spPr/>
        <p:txBody>
          <a:bodyPr/>
          <a:lstStyle/>
          <a:p>
            <a:fld id="{2D485021-2333-A34F-8398-6914E78E4816}" type="slidenum">
              <a:rPr lang="en-US" smtClean="0"/>
              <a:pPr/>
              <a:t>‹#›</a:t>
            </a:fld>
            <a:endParaRPr lang="en-US" dirty="0"/>
          </a:p>
        </p:txBody>
      </p:sp>
    </p:spTree>
    <p:custDataLst>
      <p:tags r:id="rId1"/>
    </p:custDataLst>
    <p:extLst>
      <p:ext uri="{BB962C8B-B14F-4D97-AF65-F5344CB8AC3E}">
        <p14:creationId xmlns:p14="http://schemas.microsoft.com/office/powerpoint/2010/main" val="39120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Layout 3">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73C511-E220-47DF-AA9E-E8B78C22857C}"/>
              </a:ext>
            </a:extLst>
          </p:cNvPr>
          <p:cNvSpPr/>
          <p:nvPr userDrawn="1"/>
        </p:nvSpPr>
        <p:spPr>
          <a:xfrm>
            <a:off x="-1351" y="0"/>
            <a:ext cx="121933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ctrTitle" hasCustomPrompt="1"/>
          </p:nvPr>
        </p:nvSpPr>
        <p:spPr>
          <a:xfrm>
            <a:off x="838200" y="1555067"/>
            <a:ext cx="4787537" cy="2387600"/>
          </a:xfrm>
          <a:prstGeom prst="rect">
            <a:avLst/>
          </a:prstGeom>
        </p:spPr>
        <p:txBody>
          <a:bodyPr anchor="b">
            <a:noAutofit/>
          </a:bodyPr>
          <a:lstStyle>
            <a:lvl1pPr algn="l">
              <a:lnSpc>
                <a:spcPct val="95000"/>
              </a:lnSpc>
              <a:defRPr sz="3600" b="1" i="0">
                <a:latin typeface="+mj-lt"/>
              </a:defRPr>
            </a:lvl1pPr>
          </a:lstStyle>
          <a:p>
            <a:r>
              <a:rPr lang="en-US" dirty="0"/>
              <a:t>Click to edit</a:t>
            </a:r>
            <a:br>
              <a:rPr lang="en-US" dirty="0"/>
            </a:br>
            <a:r>
              <a:rPr lang="en-US" dirty="0"/>
              <a:t>Master title style</a:t>
            </a:r>
          </a:p>
        </p:txBody>
      </p:sp>
      <p:sp>
        <p:nvSpPr>
          <p:cNvPr id="3" name="Subtitle 2"/>
          <p:cNvSpPr>
            <a:spLocks noGrp="1"/>
          </p:cNvSpPr>
          <p:nvPr>
            <p:ph type="subTitle" idx="1"/>
          </p:nvPr>
        </p:nvSpPr>
        <p:spPr>
          <a:xfrm>
            <a:off x="838200" y="4034742"/>
            <a:ext cx="4787537"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ustDataLst>
      <p:tags r:id="rId1"/>
    </p:custDataLst>
    <p:extLst>
      <p:ext uri="{BB962C8B-B14F-4D97-AF65-F5344CB8AC3E}">
        <p14:creationId xmlns:p14="http://schemas.microsoft.com/office/powerpoint/2010/main" val="4170056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subtitle - Layou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C89B29-E44B-9F46-9F7D-D72CA6518D6B}"/>
              </a:ext>
            </a:extLst>
          </p:cNvPr>
          <p:cNvSpPr/>
          <p:nvPr userDrawn="1"/>
        </p:nvSpPr>
        <p:spPr>
          <a:xfrm>
            <a:off x="163286" y="136525"/>
            <a:ext cx="11865428" cy="658495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1850" y="3283312"/>
            <a:ext cx="10515600" cy="2035296"/>
          </a:xfrm>
          <a:prstGeom prst="rect">
            <a:avLst/>
          </a:prstGeom>
        </p:spPr>
        <p:txBody>
          <a:bodyPr tIns="0" bIns="0" anchor="b">
            <a:noAutofit/>
          </a:bodyPr>
          <a:lstStyle>
            <a:lvl1pPr>
              <a:defRPr sz="6000" b="1" i="0">
                <a:solidFill>
                  <a:schemeClr val="bg1"/>
                </a:solidFill>
                <a:latin typeface="+mj-lt"/>
              </a:defRPr>
            </a:lvl1pPr>
          </a:lstStyle>
          <a:p>
            <a:r>
              <a:rPr lang="en-US" dirty="0"/>
              <a:t>Click to edit Master title</a:t>
            </a:r>
          </a:p>
        </p:txBody>
      </p:sp>
      <p:sp>
        <p:nvSpPr>
          <p:cNvPr id="6" name="Text Placeholder 2">
            <a:extLst>
              <a:ext uri="{FF2B5EF4-FFF2-40B4-BE49-F238E27FC236}">
                <a16:creationId xmlns:a16="http://schemas.microsoft.com/office/drawing/2014/main" id="{F25EA754-C3DA-4C34-A5CE-8806780022D4}"/>
              </a:ext>
            </a:extLst>
          </p:cNvPr>
          <p:cNvSpPr>
            <a:spLocks noGrp="1"/>
          </p:cNvSpPr>
          <p:nvPr>
            <p:ph type="body" idx="1"/>
          </p:nvPr>
        </p:nvSpPr>
        <p:spPr>
          <a:xfrm>
            <a:off x="831850" y="5318608"/>
            <a:ext cx="10515600" cy="850755"/>
          </a:xfrm>
        </p:spPr>
        <p:txBody>
          <a:bodyPr lIns="100584" rIns="100584">
            <a:noAutofit/>
          </a:bodyPr>
          <a:lstStyle>
            <a:lvl1pPr marL="0" indent="0">
              <a:buNone/>
              <a:defRPr sz="22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custDataLst>
      <p:tags r:id="rId1"/>
    </p:custDataLst>
    <p:extLst>
      <p:ext uri="{BB962C8B-B14F-4D97-AF65-F5344CB8AC3E}">
        <p14:creationId xmlns:p14="http://schemas.microsoft.com/office/powerpoint/2010/main" val="396627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B4B76D1-2546-8B49-B4B1-217A24E2F614}"/>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Content Placeholder 2">
            <a:extLst>
              <a:ext uri="{FF2B5EF4-FFF2-40B4-BE49-F238E27FC236}">
                <a16:creationId xmlns:a16="http://schemas.microsoft.com/office/drawing/2014/main" id="{7616CDD2-7FEA-48AF-9B20-294E48B7D1C0}"/>
              </a:ext>
            </a:extLst>
          </p:cNvPr>
          <p:cNvSpPr>
            <a:spLocks noGrp="1"/>
          </p:cNvSpPr>
          <p:nvPr>
            <p:ph idx="1"/>
          </p:nvPr>
        </p:nvSpPr>
        <p:spPr>
          <a:xfrm>
            <a:off x="409575" y="1364342"/>
            <a:ext cx="11375136"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a:extLst>
              <a:ext uri="{FF2B5EF4-FFF2-40B4-BE49-F238E27FC236}">
                <a16:creationId xmlns:a16="http://schemas.microsoft.com/office/drawing/2014/main" id="{9B4263AA-7993-4308-8732-F33175734802}"/>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Tree>
    <p:custDataLst>
      <p:tags r:id="rId1"/>
    </p:custDataLst>
    <p:extLst>
      <p:ext uri="{BB962C8B-B14F-4D97-AF65-F5344CB8AC3E}">
        <p14:creationId xmlns:p14="http://schemas.microsoft.com/office/powerpoint/2010/main" val="3483051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Two Colum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33BE6457-0E42-BC4F-8E85-3E2953450FFD}"/>
              </a:ext>
            </a:extLst>
          </p:cNvPr>
          <p:cNvSpPr>
            <a:spLocks noGrp="1"/>
          </p:cNvSpPr>
          <p:nvPr>
            <p:ph type="sldNum" sz="quarter" idx="16"/>
          </p:nvPr>
        </p:nvSpPr>
        <p:spPr>
          <a:xfrm>
            <a:off x="11297159" y="6551169"/>
            <a:ext cx="485268" cy="192649"/>
          </a:xfrm>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2751B30-99A9-42FA-AD9A-CA9EEF321C10}"/>
              </a:ext>
            </a:extLst>
          </p:cNvPr>
          <p:cNvSpPr>
            <a:spLocks noGrp="1"/>
          </p:cNvSpPr>
          <p:nvPr>
            <p:ph idx="1"/>
          </p:nvPr>
        </p:nvSpPr>
        <p:spPr>
          <a:xfrm>
            <a:off x="409575" y="1364342"/>
            <a:ext cx="5382623" cy="470081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EB9B3DA0-D66F-45DF-8CD4-9FBBCACBCD6D}"/>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13" name="Content Placeholder 2">
            <a:extLst>
              <a:ext uri="{FF2B5EF4-FFF2-40B4-BE49-F238E27FC236}">
                <a16:creationId xmlns:a16="http://schemas.microsoft.com/office/drawing/2014/main" id="{C0D12E75-BADE-4753-8CDD-0B8C98193C4F}"/>
              </a:ext>
            </a:extLst>
          </p:cNvPr>
          <p:cNvSpPr>
            <a:spLocks noGrp="1"/>
          </p:cNvSpPr>
          <p:nvPr>
            <p:ph idx="17"/>
          </p:nvPr>
        </p:nvSpPr>
        <p:spPr>
          <a:xfrm>
            <a:off x="6399804" y="1369784"/>
            <a:ext cx="5382623" cy="470081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531982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Three Colum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33BE6457-0E42-BC4F-8E85-3E2953450FFD}"/>
              </a:ext>
            </a:extLst>
          </p:cNvPr>
          <p:cNvSpPr>
            <a:spLocks noGrp="1"/>
          </p:cNvSpPr>
          <p:nvPr>
            <p:ph type="sldNum" sz="quarter" idx="16"/>
          </p:nvPr>
        </p:nvSpPr>
        <p:spPr>
          <a:xfrm>
            <a:off x="11297159" y="6551169"/>
            <a:ext cx="485268" cy="192649"/>
          </a:xfrm>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2751B30-99A9-42FA-AD9A-CA9EEF321C10}"/>
              </a:ext>
            </a:extLst>
          </p:cNvPr>
          <p:cNvSpPr>
            <a:spLocks noGrp="1"/>
          </p:cNvSpPr>
          <p:nvPr>
            <p:ph idx="1"/>
          </p:nvPr>
        </p:nvSpPr>
        <p:spPr>
          <a:xfrm>
            <a:off x="409576" y="1364342"/>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EB9B3DA0-D66F-45DF-8CD4-9FBBCACBCD6D}"/>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13" name="Content Placeholder 2">
            <a:extLst>
              <a:ext uri="{FF2B5EF4-FFF2-40B4-BE49-F238E27FC236}">
                <a16:creationId xmlns:a16="http://schemas.microsoft.com/office/drawing/2014/main" id="{C0D12E75-BADE-4753-8CDD-0B8C98193C4F}"/>
              </a:ext>
            </a:extLst>
          </p:cNvPr>
          <p:cNvSpPr>
            <a:spLocks noGrp="1"/>
          </p:cNvSpPr>
          <p:nvPr>
            <p:ph idx="17"/>
          </p:nvPr>
        </p:nvSpPr>
        <p:spPr>
          <a:xfrm>
            <a:off x="4393656" y="1369784"/>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77D49674-FAEF-4113-B07A-937216A48171}"/>
              </a:ext>
            </a:extLst>
          </p:cNvPr>
          <p:cNvSpPr>
            <a:spLocks noGrp="1"/>
          </p:cNvSpPr>
          <p:nvPr>
            <p:ph idx="18"/>
          </p:nvPr>
        </p:nvSpPr>
        <p:spPr>
          <a:xfrm>
            <a:off x="8377739" y="1369784"/>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08714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mage - Comput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1108955-D2D7-AC4B-9A81-E6BC4BF8C6DF}"/>
              </a:ext>
            </a:extLst>
          </p:cNvPr>
          <p:cNvPicPr>
            <a:picLocks noChangeAspect="1"/>
          </p:cNvPicPr>
          <p:nvPr userDrawn="1"/>
        </p:nvPicPr>
        <p:blipFill rotWithShape="1">
          <a:blip r:embed="rId3"/>
          <a:srcRect r="22504" b="15709"/>
          <a:stretch/>
        </p:blipFill>
        <p:spPr>
          <a:xfrm>
            <a:off x="5447485" y="869931"/>
            <a:ext cx="6744515" cy="5988070"/>
          </a:xfrm>
          <a:prstGeom prst="rect">
            <a:avLst/>
          </a:prstGeom>
        </p:spPr>
      </p:pic>
      <p:sp>
        <p:nvSpPr>
          <p:cNvPr id="4" name="Text Placeholder 3"/>
          <p:cNvSpPr>
            <a:spLocks noGrp="1"/>
          </p:cNvSpPr>
          <p:nvPr>
            <p:ph type="body" sz="half" idx="2"/>
          </p:nvPr>
        </p:nvSpPr>
        <p:spPr>
          <a:xfrm>
            <a:off x="409575" y="1353442"/>
            <a:ext cx="4773613" cy="4463158"/>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6" name="Slide Number Placeholder 15">
            <a:extLst>
              <a:ext uri="{FF2B5EF4-FFF2-40B4-BE49-F238E27FC236}">
                <a16:creationId xmlns:a16="http://schemas.microsoft.com/office/drawing/2014/main" id="{7957348E-5CD0-9945-BB40-F44C49CDC15B}"/>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Title 1">
            <a:extLst>
              <a:ext uri="{FF2B5EF4-FFF2-40B4-BE49-F238E27FC236}">
                <a16:creationId xmlns:a16="http://schemas.microsoft.com/office/drawing/2014/main" id="{F19EB8EF-9C88-4B31-826C-103C96734FB4}"/>
              </a:ext>
            </a:extLst>
          </p:cNvPr>
          <p:cNvSpPr>
            <a:spLocks noGrp="1"/>
          </p:cNvSpPr>
          <p:nvPr>
            <p:ph type="title"/>
          </p:nvPr>
        </p:nvSpPr>
        <p:spPr>
          <a:xfrm>
            <a:off x="409575" y="368527"/>
            <a:ext cx="4773613" cy="589417"/>
          </a:xfrm>
          <a:prstGeom prst="rect">
            <a:avLst/>
          </a:prstGeom>
        </p:spPr>
        <p:txBody>
          <a:bodyPr>
            <a:noAutofit/>
          </a:bodyPr>
          <a:lstStyle>
            <a:lvl1pPr>
              <a:defRPr b="1" i="0">
                <a:latin typeface="+mj-lt"/>
              </a:defRPr>
            </a:lvl1pPr>
          </a:lstStyle>
          <a:p>
            <a:endParaRPr lang="en-US" sz="3600" dirty="0"/>
          </a:p>
        </p:txBody>
      </p:sp>
      <p:sp>
        <p:nvSpPr>
          <p:cNvPr id="6" name="Picture Placeholder 5">
            <a:extLst>
              <a:ext uri="{FF2B5EF4-FFF2-40B4-BE49-F238E27FC236}">
                <a16:creationId xmlns:a16="http://schemas.microsoft.com/office/drawing/2014/main" id="{AA2D7D50-3CD2-40DA-8B24-1CCCFB061E17}"/>
              </a:ext>
            </a:extLst>
          </p:cNvPr>
          <p:cNvSpPr>
            <a:spLocks noGrp="1"/>
          </p:cNvSpPr>
          <p:nvPr>
            <p:ph type="pic" sz="quarter" idx="13" hasCustomPrompt="1"/>
          </p:nvPr>
        </p:nvSpPr>
        <p:spPr>
          <a:xfrm>
            <a:off x="6520951" y="1225237"/>
            <a:ext cx="5671049" cy="4133088"/>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custDataLst>
      <p:tags r:id="rId1"/>
    </p:custDataLst>
    <p:extLst>
      <p:ext uri="{BB962C8B-B14F-4D97-AF65-F5344CB8AC3E}">
        <p14:creationId xmlns:p14="http://schemas.microsoft.com/office/powerpoint/2010/main" val="369239131"/>
      </p:ext>
    </p:extLst>
  </p:cSld>
  <p:clrMapOvr>
    <a:masterClrMapping/>
  </p:clrMapOvr>
  <p:extLst>
    <p:ext uri="{DCECCB84-F9BA-43D5-87BE-67443E8EF086}">
      <p15:sldGuideLst xmlns:p15="http://schemas.microsoft.com/office/powerpoint/2012/main">
        <p15:guide id="1" orient="horz" pos="2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mage - Computer (Two Line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FF694DE-EC68-9441-A696-C3E72EBDD078}"/>
              </a:ext>
            </a:extLst>
          </p:cNvPr>
          <p:cNvPicPr>
            <a:picLocks noChangeAspect="1"/>
          </p:cNvPicPr>
          <p:nvPr userDrawn="1"/>
        </p:nvPicPr>
        <p:blipFill>
          <a:blip r:embed="rId3"/>
          <a:srcRect/>
          <a:stretch/>
        </p:blipFill>
        <p:spPr>
          <a:xfrm>
            <a:off x="5450541" y="-136525"/>
            <a:ext cx="6320117" cy="6858000"/>
          </a:xfrm>
          <a:prstGeom prst="rect">
            <a:avLst/>
          </a:prstGeom>
        </p:spPr>
      </p:pic>
      <p:pic>
        <p:nvPicPr>
          <p:cNvPr id="15" name="Picture 14">
            <a:extLst>
              <a:ext uri="{FF2B5EF4-FFF2-40B4-BE49-F238E27FC236}">
                <a16:creationId xmlns:a16="http://schemas.microsoft.com/office/drawing/2014/main" id="{61108955-D2D7-AC4B-9A81-E6BC4BF8C6DF}"/>
              </a:ext>
            </a:extLst>
          </p:cNvPr>
          <p:cNvPicPr>
            <a:picLocks noChangeAspect="1"/>
          </p:cNvPicPr>
          <p:nvPr userDrawn="1"/>
        </p:nvPicPr>
        <p:blipFill rotWithShape="1">
          <a:blip r:embed="rId4"/>
          <a:srcRect r="22504" b="15709"/>
          <a:stretch/>
        </p:blipFill>
        <p:spPr>
          <a:xfrm>
            <a:off x="5447485" y="869931"/>
            <a:ext cx="6744515" cy="5988070"/>
          </a:xfrm>
          <a:prstGeom prst="rect">
            <a:avLst/>
          </a:prstGeom>
        </p:spPr>
      </p:pic>
      <p:sp>
        <p:nvSpPr>
          <p:cNvPr id="4" name="Text Placeholder 3"/>
          <p:cNvSpPr>
            <a:spLocks noGrp="1"/>
          </p:cNvSpPr>
          <p:nvPr>
            <p:ph type="body" sz="half" idx="2"/>
          </p:nvPr>
        </p:nvSpPr>
        <p:spPr>
          <a:xfrm>
            <a:off x="409575" y="1841500"/>
            <a:ext cx="4773613" cy="3975100"/>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6" name="Slide Number Placeholder 15">
            <a:extLst>
              <a:ext uri="{FF2B5EF4-FFF2-40B4-BE49-F238E27FC236}">
                <a16:creationId xmlns:a16="http://schemas.microsoft.com/office/drawing/2014/main" id="{7957348E-5CD0-9945-BB40-F44C49CDC15B}"/>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Title 1">
            <a:extLst>
              <a:ext uri="{FF2B5EF4-FFF2-40B4-BE49-F238E27FC236}">
                <a16:creationId xmlns:a16="http://schemas.microsoft.com/office/drawing/2014/main" id="{F19EB8EF-9C88-4B31-826C-103C96734FB4}"/>
              </a:ext>
            </a:extLst>
          </p:cNvPr>
          <p:cNvSpPr>
            <a:spLocks noGrp="1"/>
          </p:cNvSpPr>
          <p:nvPr>
            <p:ph type="title"/>
          </p:nvPr>
        </p:nvSpPr>
        <p:spPr>
          <a:xfrm>
            <a:off x="409575" y="368527"/>
            <a:ext cx="4773613" cy="1079273"/>
          </a:xfrm>
          <a:prstGeom prst="rect">
            <a:avLst/>
          </a:prstGeom>
        </p:spPr>
        <p:txBody>
          <a:bodyPr>
            <a:noAutofit/>
          </a:bodyPr>
          <a:lstStyle>
            <a:lvl1pPr>
              <a:defRPr b="1" i="0">
                <a:latin typeface="+mj-lt"/>
              </a:defRPr>
            </a:lvl1pPr>
          </a:lstStyle>
          <a:p>
            <a:endParaRPr lang="en-US" sz="3600" dirty="0"/>
          </a:p>
        </p:txBody>
      </p:sp>
      <p:sp>
        <p:nvSpPr>
          <p:cNvPr id="6" name="Picture Placeholder 5">
            <a:extLst>
              <a:ext uri="{FF2B5EF4-FFF2-40B4-BE49-F238E27FC236}">
                <a16:creationId xmlns:a16="http://schemas.microsoft.com/office/drawing/2014/main" id="{AA2D7D50-3CD2-40DA-8B24-1CCCFB061E17}"/>
              </a:ext>
            </a:extLst>
          </p:cNvPr>
          <p:cNvSpPr>
            <a:spLocks noGrp="1"/>
          </p:cNvSpPr>
          <p:nvPr>
            <p:ph type="pic" sz="quarter" idx="13" hasCustomPrompt="1"/>
          </p:nvPr>
        </p:nvSpPr>
        <p:spPr>
          <a:xfrm>
            <a:off x="6520951" y="1225237"/>
            <a:ext cx="5671049" cy="4133088"/>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custDataLst>
      <p:tags r:id="rId1"/>
    </p:custDataLst>
    <p:extLst>
      <p:ext uri="{BB962C8B-B14F-4D97-AF65-F5344CB8AC3E}">
        <p14:creationId xmlns:p14="http://schemas.microsoft.com/office/powerpoint/2010/main" val="2313466460"/>
      </p:ext>
    </p:extLst>
  </p:cSld>
  <p:clrMapOvr>
    <a:masterClrMapping/>
  </p:clrMapOvr>
  <p:extLst>
    <p:ext uri="{DCECCB84-F9BA-43D5-87BE-67443E8EF086}">
      <p15:sldGuideLst xmlns:p15="http://schemas.microsoft.com/office/powerpoint/2012/main">
        <p15:guide id="1" orient="horz" pos="2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8432" y="1368624"/>
            <a:ext cx="11375136" cy="41788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1298300" y="6551169"/>
            <a:ext cx="485268" cy="192649"/>
          </a:xfrm>
          <a:prstGeom prst="rect">
            <a:avLst/>
          </a:prstGeom>
        </p:spPr>
        <p:txBody>
          <a:bodyPr vert="horz" lIns="0" tIns="45720" rIns="0" bIns="45720" rtlCol="0" anchor="ctr"/>
          <a:lstStyle>
            <a:lvl1pPr algn="r">
              <a:defRPr sz="1050">
                <a:solidFill>
                  <a:schemeClr val="bg2">
                    <a:lumMod val="90000"/>
                  </a:schemeClr>
                </a:solidFill>
              </a:defRPr>
            </a:lvl1pPr>
          </a:lstStyle>
          <a:p>
            <a:fld id="{2D485021-2333-A34F-8398-6914E78E4816}" type="slidenum">
              <a:rPr lang="en-US" smtClean="0"/>
              <a:pPr/>
              <a:t>‹#›</a:t>
            </a:fld>
            <a:endParaRPr lang="en-US" dirty="0"/>
          </a:p>
        </p:txBody>
      </p:sp>
      <p:sp>
        <p:nvSpPr>
          <p:cNvPr id="11" name="Title Placeholder 10">
            <a:extLst>
              <a:ext uri="{FF2B5EF4-FFF2-40B4-BE49-F238E27FC236}">
                <a16:creationId xmlns:a16="http://schemas.microsoft.com/office/drawing/2014/main" id="{429D2634-FAFE-BC4E-BAA9-4757F35BC0DB}"/>
              </a:ext>
            </a:extLst>
          </p:cNvPr>
          <p:cNvSpPr>
            <a:spLocks noGrp="1"/>
          </p:cNvSpPr>
          <p:nvPr>
            <p:ph type="title"/>
          </p:nvPr>
        </p:nvSpPr>
        <p:spPr>
          <a:xfrm>
            <a:off x="408432" y="381451"/>
            <a:ext cx="11375136" cy="577850"/>
          </a:xfrm>
          <a:prstGeom prst="rect">
            <a:avLst/>
          </a:prstGeom>
        </p:spPr>
        <p:txBody>
          <a:bodyPr vert="horz" lIns="91440" tIns="45720" rIns="91440" bIns="45720" rtlCol="0" anchor="t">
            <a:noAutofit/>
          </a:bodyPr>
          <a:lstStyle/>
          <a:p>
            <a:r>
              <a:rPr lang="en-US" dirty="0"/>
              <a:t>Click to edit Master title style</a:t>
            </a:r>
          </a:p>
        </p:txBody>
      </p:sp>
    </p:spTree>
    <p:custDataLst>
      <p:tags r:id="rId27"/>
    </p:custDataLst>
    <p:extLst>
      <p:ext uri="{BB962C8B-B14F-4D97-AF65-F5344CB8AC3E}">
        <p14:creationId xmlns:p14="http://schemas.microsoft.com/office/powerpoint/2010/main" val="1758364669"/>
      </p:ext>
    </p:extLst>
  </p:cSld>
  <p:clrMap bg1="lt1" tx1="dk1" bg2="lt2" tx2="dk2" accent1="accent1" accent2="accent2" accent3="accent3" accent4="accent4" accent5="accent5" accent6="accent6" hlink="hlink" folHlink="folHlink"/>
  <p:sldLayoutIdLst>
    <p:sldLayoutId id="2147483694" r:id="rId1"/>
    <p:sldLayoutId id="2147483649" r:id="rId2"/>
    <p:sldLayoutId id="2147483692" r:id="rId3"/>
    <p:sldLayoutId id="2147483666" r:id="rId4"/>
    <p:sldLayoutId id="2147483664" r:id="rId5"/>
    <p:sldLayoutId id="2147483683" r:id="rId6"/>
    <p:sldLayoutId id="2147483714" r:id="rId7"/>
    <p:sldLayoutId id="2147483656" r:id="rId8"/>
    <p:sldLayoutId id="2147483718" r:id="rId9"/>
    <p:sldLayoutId id="2147483657" r:id="rId10"/>
    <p:sldLayoutId id="2147483719" r:id="rId11"/>
    <p:sldLayoutId id="2147483654" r:id="rId12"/>
    <p:sldLayoutId id="2147483706" r:id="rId13"/>
    <p:sldLayoutId id="2147483707" r:id="rId14"/>
    <p:sldLayoutId id="2147483684" r:id="rId15"/>
    <p:sldLayoutId id="2147483699" r:id="rId16"/>
    <p:sldLayoutId id="2147483702" r:id="rId17"/>
    <p:sldLayoutId id="2147483653" r:id="rId18"/>
    <p:sldLayoutId id="2147483681" r:id="rId19"/>
    <p:sldLayoutId id="2147483686" r:id="rId20"/>
    <p:sldLayoutId id="2147483687" r:id="rId21"/>
    <p:sldLayoutId id="2147483720" r:id="rId22"/>
    <p:sldLayoutId id="2147483721" r:id="rId23"/>
    <p:sldLayoutId id="2147483661" r:id="rId24"/>
    <p:sldLayoutId id="2147483655" r:id="rId25"/>
  </p:sldLayoutIdLst>
  <p:hf hdr="0" ftr="0" dt="0"/>
  <p:txStyles>
    <p:titleStyle>
      <a:lvl1pPr algn="l" defTabSz="914400" rtl="0" eaLnBrk="1" latinLnBrk="0" hangingPunct="1">
        <a:lnSpc>
          <a:spcPct val="90000"/>
        </a:lnSpc>
        <a:spcBef>
          <a:spcPct val="0"/>
        </a:spcBef>
        <a:buNone/>
        <a:defRPr sz="3600" b="1" i="0" kern="1200">
          <a:solidFill>
            <a:schemeClr val="tx1"/>
          </a:solidFill>
          <a:latin typeface="+mj-lt"/>
          <a:ea typeface="Muli" charset="0"/>
          <a:cs typeface="Muli" charset="0"/>
        </a:defRPr>
      </a:lvl1pPr>
    </p:titleStyle>
    <p:bodyStyle>
      <a:lvl1pPr marL="228600" indent="-228600" algn="l" defTabSz="914400" rtl="0" eaLnBrk="1" latinLnBrk="0" hangingPunct="1">
        <a:lnSpc>
          <a:spcPct val="95000"/>
        </a:lnSpc>
        <a:spcBef>
          <a:spcPts val="800"/>
        </a:spcBef>
        <a:buFont typeface="Arial"/>
        <a:buChar char="•"/>
        <a:defRPr sz="2400" b="0" i="0" kern="1200">
          <a:solidFill>
            <a:schemeClr val="tx1"/>
          </a:solidFill>
          <a:latin typeface="+mn-lt"/>
          <a:ea typeface="Lato Light" charset="0"/>
          <a:cs typeface="Lato Light" charset="0"/>
        </a:defRPr>
      </a:lvl1pPr>
      <a:lvl2pPr marL="640080" indent="-274320" algn="l" defTabSz="914400" rtl="0" eaLnBrk="1" latinLnBrk="0" hangingPunct="1">
        <a:lnSpc>
          <a:spcPct val="95000"/>
        </a:lnSpc>
        <a:spcBef>
          <a:spcPts val="800"/>
        </a:spcBef>
        <a:buFont typeface="Arial" panose="020B0604020202020204" pitchFamily="34" charset="0"/>
        <a:buChar char="−"/>
        <a:defRPr sz="2000" b="0" i="0" kern="1200">
          <a:solidFill>
            <a:schemeClr val="tx1"/>
          </a:solidFill>
          <a:latin typeface="+mn-lt"/>
          <a:ea typeface="Lato Light" charset="0"/>
          <a:cs typeface="Lato Light" charset="0"/>
        </a:defRPr>
      </a:lvl2pPr>
      <a:lvl3pPr marL="1097280" indent="-228600" algn="l" defTabSz="914400" rtl="0" eaLnBrk="1" latinLnBrk="0" hangingPunct="1">
        <a:lnSpc>
          <a:spcPct val="95000"/>
        </a:lnSpc>
        <a:spcBef>
          <a:spcPts val="800"/>
        </a:spcBef>
        <a:buFont typeface="Wingdings" panose="05000000000000000000" pitchFamily="2" charset="2"/>
        <a:buChar char="§"/>
        <a:defRPr sz="1800" b="0" i="0" kern="1200">
          <a:solidFill>
            <a:schemeClr val="tx1"/>
          </a:solidFill>
          <a:latin typeface="+mn-lt"/>
          <a:ea typeface="Lato Light" charset="0"/>
          <a:cs typeface="Lato Light" charset="0"/>
        </a:defRPr>
      </a:lvl3pPr>
      <a:lvl4pPr marL="146304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4pPr>
      <a:lvl5pPr marL="178308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8.xml"/><Relationship Id="rId5" Type="http://schemas.openxmlformats.org/officeDocument/2006/relationships/image" Target="../media/image4.jpeg"/><Relationship Id="rId4" Type="http://schemas.openxmlformats.org/officeDocument/2006/relationships/hyperlink" Target="https://get.niceincontact.com/IC-DX-CRM-Media-Webinar-Empathy.html?utm_source=digital-tool&amp;utm_medium=collateral&amp;utm_campaign=NL_Q321_211616_Coaching-Training-Campaign_EN-AMER&amp;utm_detail=empathymapping-training"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3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38.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40.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4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4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43.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44.xml"/><Relationship Id="rId5" Type="http://schemas.microsoft.com/office/2007/relationships/hdphoto" Target="../media/hdphoto1.wdp"/><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tags" Target="../tags/tag4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tags" Target="../tags/tag4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8.xml"/><Relationship Id="rId7" Type="http://schemas.openxmlformats.org/officeDocument/2006/relationships/image" Target="../media/image13.png"/><Relationship Id="rId2" Type="http://schemas.openxmlformats.org/officeDocument/2006/relationships/slideLayout" Target="../slideLayouts/slideLayout15.xml"/><Relationship Id="rId1" Type="http://schemas.openxmlformats.org/officeDocument/2006/relationships/tags" Target="../tags/tag4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49.xml"/><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50.xml"/><Relationship Id="rId5" Type="http://schemas.microsoft.com/office/2007/relationships/hdphoto" Target="../media/hdphoto1.wdp"/><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tags" Target="../tags/tag5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5.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55.xml"/><Relationship Id="rId5" Type="http://schemas.microsoft.com/office/2007/relationships/hdphoto" Target="../media/hdphoto1.wdp"/><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5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5.xml"/><Relationship Id="rId1" Type="http://schemas.openxmlformats.org/officeDocument/2006/relationships/tags" Target="../tags/tag57.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59.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6.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5.xml"/><Relationship Id="rId1" Type="http://schemas.openxmlformats.org/officeDocument/2006/relationships/tags" Target="../tags/tag60.xml"/><Relationship Id="rId4" Type="http://schemas.openxmlformats.org/officeDocument/2006/relationships/image" Target="../media/image16.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61.xml"/><Relationship Id="rId6" Type="http://schemas.openxmlformats.org/officeDocument/2006/relationships/image" Target="../media/image17.jpg"/><Relationship Id="rId5" Type="http://schemas.openxmlformats.org/officeDocument/2006/relationships/hyperlink" Target="https://www.harringtonconsulting.us/" TargetMode="External"/><Relationship Id="rId4" Type="http://schemas.openxmlformats.org/officeDocument/2006/relationships/hyperlink" Target="https://www.niceincontact.com/"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3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raphical user interface&#10;&#10;Description automatically generated with medium confidence">
            <a:hlinkClick r:id="rId4"/>
            <a:extLst>
              <a:ext uri="{FF2B5EF4-FFF2-40B4-BE49-F238E27FC236}">
                <a16:creationId xmlns:a16="http://schemas.microsoft.com/office/drawing/2014/main" id="{E9C56B98-BD8A-4ED2-90C1-847D64C6D4F7}"/>
              </a:ext>
            </a:extLst>
          </p:cNvPr>
          <p:cNvPicPr>
            <a:picLocks noChangeAspect="1"/>
          </p:cNvPicPr>
          <p:nvPr/>
        </p:nvPicPr>
        <p:blipFill>
          <a:blip r:embed="rId5"/>
          <a:stretch>
            <a:fillRect/>
          </a:stretch>
        </p:blipFill>
        <p:spPr>
          <a:xfrm>
            <a:off x="381000" y="438150"/>
            <a:ext cx="11430000" cy="5981700"/>
          </a:xfrm>
          <a:prstGeom prst="rect">
            <a:avLst/>
          </a:prstGeom>
        </p:spPr>
      </p:pic>
    </p:spTree>
    <p:custDataLst>
      <p:tags r:id="rId1"/>
    </p:custDataLst>
    <p:extLst>
      <p:ext uri="{BB962C8B-B14F-4D97-AF65-F5344CB8AC3E}">
        <p14:creationId xmlns:p14="http://schemas.microsoft.com/office/powerpoint/2010/main" val="2866212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676DFB4-B587-4D5A-8DA0-868F58D84BAD}"/>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dirty="0">
                <a:ea typeface="+mj-ea"/>
                <a:cs typeface="+mj-cs"/>
              </a:rPr>
              <a:t>Empathy</a:t>
            </a:r>
          </a:p>
        </p:txBody>
      </p:sp>
      <p:sp>
        <p:nvSpPr>
          <p:cNvPr id="2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A80F2F0-D36C-4871-8989-99350422F244}"/>
              </a:ext>
            </a:extLst>
          </p:cNvPr>
          <p:cNvSpPr>
            <a:spLocks noGrp="1"/>
          </p:cNvSpPr>
          <p:nvPr>
            <p:ph idx="1"/>
          </p:nvPr>
        </p:nvSpPr>
        <p:spPr>
          <a:xfrm>
            <a:off x="640080" y="2872899"/>
            <a:ext cx="4243589" cy="3320668"/>
          </a:xfrm>
        </p:spPr>
        <p:txBody>
          <a:bodyPr vert="horz" lIns="91440" tIns="45720" rIns="91440" bIns="45720" rtlCol="0">
            <a:normAutofit/>
          </a:bodyPr>
          <a:lstStyle/>
          <a:p>
            <a:pPr marL="0" indent="0">
              <a:lnSpc>
                <a:spcPct val="90000"/>
              </a:lnSpc>
              <a:buNone/>
            </a:pPr>
            <a:r>
              <a:rPr lang="en-US" sz="2200" dirty="0">
                <a:ea typeface="+mn-ea"/>
                <a:cs typeface="+mn-cs"/>
              </a:rPr>
              <a:t>The experience of understanding another person’s condition from their perspective. You place yourself in their shoes and feel what they are feeling. </a:t>
            </a:r>
          </a:p>
          <a:p>
            <a:pPr marL="0" indent="0">
              <a:lnSpc>
                <a:spcPct val="90000"/>
              </a:lnSpc>
              <a:buNone/>
            </a:pPr>
            <a:r>
              <a:rPr lang="en-US" sz="2200" dirty="0">
                <a:ea typeface="+mn-ea"/>
                <a:cs typeface="+mn-cs"/>
              </a:rPr>
              <a:t>Empathy “fuels connection” and is what makes customers stick. </a:t>
            </a:r>
          </a:p>
        </p:txBody>
      </p:sp>
      <p:pic>
        <p:nvPicPr>
          <p:cNvPr id="6" name="Picture 5" descr="A picture containing person, indoor, hair&#10;&#10;Description automatically generated">
            <a:extLst>
              <a:ext uri="{FF2B5EF4-FFF2-40B4-BE49-F238E27FC236}">
                <a16:creationId xmlns:a16="http://schemas.microsoft.com/office/drawing/2014/main" id="{957BB35A-2C9A-4E09-B324-CA7FB9780680}"/>
              </a:ext>
            </a:extLst>
          </p:cNvPr>
          <p:cNvPicPr>
            <a:picLocks noChangeAspect="1"/>
          </p:cNvPicPr>
          <p:nvPr/>
        </p:nvPicPr>
        <p:blipFill rotWithShape="1">
          <a:blip r:embed="rId4"/>
          <a:srcRect l="21124" r="12175"/>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Slide Number Placeholder 1">
            <a:extLst>
              <a:ext uri="{FF2B5EF4-FFF2-40B4-BE49-F238E27FC236}">
                <a16:creationId xmlns:a16="http://schemas.microsoft.com/office/drawing/2014/main" id="{3ED2837A-9503-457E-A955-25E22D27B177}"/>
              </a:ext>
            </a:extLst>
          </p:cNvPr>
          <p:cNvSpPr>
            <a:spLocks noGrp="1"/>
          </p:cNvSpPr>
          <p:nvPr>
            <p:ph type="sldNum" sz="quarter" idx="12"/>
          </p:nvPr>
        </p:nvSpPr>
        <p:spPr>
          <a:xfrm>
            <a:off x="10439400" y="6356350"/>
            <a:ext cx="914400" cy="365125"/>
          </a:xfrm>
          <a:prstGeom prst="ellipse">
            <a:avLst/>
          </a:prstGeom>
        </p:spPr>
        <p:txBody>
          <a:bodyPr vert="horz" lIns="91440" tIns="45720" rIns="91440" bIns="45720" rtlCol="0" anchor="ctr">
            <a:normAutofit/>
          </a:bodyPr>
          <a:lstStyle/>
          <a:p>
            <a:pPr>
              <a:lnSpc>
                <a:spcPct val="90000"/>
              </a:lnSpc>
              <a:spcAft>
                <a:spcPts val="600"/>
              </a:spcAft>
              <a:defRPr/>
            </a:pPr>
            <a:fld id="{2D485021-2333-A34F-8398-6914E78E4816}" type="slidenum">
              <a:rPr lang="en-US" sz="1200">
                <a:solidFill>
                  <a:srgbClr val="FFFFFF"/>
                </a:solidFill>
                <a:latin typeface="Calibri" panose="020F0502020204030204"/>
              </a:rPr>
              <a:pPr>
                <a:lnSpc>
                  <a:spcPct val="90000"/>
                </a:lnSpc>
                <a:spcAft>
                  <a:spcPts val="600"/>
                </a:spcAft>
                <a:defRPr/>
              </a:pPr>
              <a:t>10</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323234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AC51AA3-B6A6-4E0B-AFDE-FC771A5260C3}"/>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dirty="0">
                <a:ea typeface="+mj-ea"/>
                <a:cs typeface="+mj-cs"/>
              </a:rPr>
              <a:t>Empathy Mapping</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DB3DBF3-55DC-4EBB-AE36-F08FE83D6DA6}"/>
              </a:ext>
            </a:extLst>
          </p:cNvPr>
          <p:cNvSpPr>
            <a:spLocks noGrp="1"/>
          </p:cNvSpPr>
          <p:nvPr>
            <p:ph idx="1"/>
          </p:nvPr>
        </p:nvSpPr>
        <p:spPr>
          <a:xfrm>
            <a:off x="640080" y="2872899"/>
            <a:ext cx="4243589" cy="3320668"/>
          </a:xfrm>
        </p:spPr>
        <p:txBody>
          <a:bodyPr vert="horz" lIns="91440" tIns="45720" rIns="91440" bIns="45720" rtlCol="0">
            <a:normAutofit/>
          </a:bodyPr>
          <a:lstStyle/>
          <a:p>
            <a:pPr marL="0" indent="0">
              <a:lnSpc>
                <a:spcPct val="90000"/>
              </a:lnSpc>
              <a:buNone/>
            </a:pPr>
            <a:r>
              <a:rPr lang="en-US" sz="2200" dirty="0">
                <a:ea typeface="+mn-ea"/>
                <a:cs typeface="+mn-cs"/>
              </a:rPr>
              <a:t>A collaborative process used to visualize and articulate what an organization knows about a particular audience.  It externalizes knowledge about a specific audience in order to create a shared understanding of their needs.</a:t>
            </a:r>
          </a:p>
        </p:txBody>
      </p:sp>
      <p:pic>
        <p:nvPicPr>
          <p:cNvPr id="6" name="Picture 5" descr="A wall covered with sticky notes.">
            <a:extLst>
              <a:ext uri="{FF2B5EF4-FFF2-40B4-BE49-F238E27FC236}">
                <a16:creationId xmlns:a16="http://schemas.microsoft.com/office/drawing/2014/main" id="{CD7A94E1-C740-473E-9477-5207564D6FC8}"/>
              </a:ext>
            </a:extLst>
          </p:cNvPr>
          <p:cNvPicPr>
            <a:picLocks noChangeAspect="1"/>
          </p:cNvPicPr>
          <p:nvPr/>
        </p:nvPicPr>
        <p:blipFill rotWithShape="1">
          <a:blip r:embed="rId4"/>
          <a:srcRect l="19029" r="1878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Slide Number Placeholder 1">
            <a:extLst>
              <a:ext uri="{FF2B5EF4-FFF2-40B4-BE49-F238E27FC236}">
                <a16:creationId xmlns:a16="http://schemas.microsoft.com/office/drawing/2014/main" id="{AA1D2930-1D5C-4787-AEEF-ECA9726C3186}"/>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11</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466931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EA03E3-E418-4715-8293-CAB1598229A4}"/>
              </a:ext>
            </a:extLst>
          </p:cNvPr>
          <p:cNvSpPr>
            <a:spLocks noGrp="1"/>
          </p:cNvSpPr>
          <p:nvPr>
            <p:ph type="sldNum" sz="quarter" idx="12"/>
          </p:nvPr>
        </p:nvSpPr>
        <p:spPr/>
        <p:txBody>
          <a:bodyPr/>
          <a:lstStyle/>
          <a:p>
            <a:fld id="{2D485021-2333-A34F-8398-6914E78E4816}" type="slidenum">
              <a:rPr lang="en-US" smtClean="0"/>
              <a:pPr/>
              <a:t>12</a:t>
            </a:fld>
            <a:endParaRPr lang="en-US" dirty="0"/>
          </a:p>
        </p:txBody>
      </p:sp>
      <p:sp>
        <p:nvSpPr>
          <p:cNvPr id="3" name="Content Placeholder 2">
            <a:extLst>
              <a:ext uri="{FF2B5EF4-FFF2-40B4-BE49-F238E27FC236}">
                <a16:creationId xmlns:a16="http://schemas.microsoft.com/office/drawing/2014/main" id="{BD97801C-A487-4CE4-AA7D-B6318C503023}"/>
              </a:ext>
            </a:extLst>
          </p:cNvPr>
          <p:cNvSpPr>
            <a:spLocks noGrp="1"/>
          </p:cNvSpPr>
          <p:nvPr>
            <p:ph idx="1"/>
          </p:nvPr>
        </p:nvSpPr>
        <p:spPr>
          <a:xfrm>
            <a:off x="1106905" y="1364342"/>
            <a:ext cx="10191395" cy="4182873"/>
          </a:xfrm>
        </p:spPr>
        <p:txBody>
          <a:bodyPr/>
          <a:lstStyle/>
          <a:p>
            <a:r>
              <a:rPr lang="en-US" dirty="0"/>
              <a:t>Helps unearth insights about customers</a:t>
            </a:r>
          </a:p>
          <a:p>
            <a:r>
              <a:rPr lang="en-US" dirty="0"/>
              <a:t>Encourages a customer-centric outlook and focus</a:t>
            </a:r>
          </a:p>
          <a:p>
            <a:r>
              <a:rPr lang="en-US" dirty="0"/>
              <a:t>Creates an easy-to-digest visual</a:t>
            </a:r>
          </a:p>
          <a:p>
            <a:r>
              <a:rPr lang="en-US" dirty="0"/>
              <a:t>Easily adaptable</a:t>
            </a:r>
          </a:p>
          <a:p>
            <a:r>
              <a:rPr lang="en-US" dirty="0"/>
              <a:t>Reveals the underlying “why” behind customer’s actions and choices</a:t>
            </a:r>
          </a:p>
          <a:p>
            <a:r>
              <a:rPr lang="en-US" dirty="0"/>
              <a:t>Helps internalize customer experience</a:t>
            </a:r>
          </a:p>
          <a:p>
            <a:r>
              <a:rPr lang="en-US" dirty="0"/>
              <a:t>Helps improve the customer experience</a:t>
            </a:r>
          </a:p>
          <a:p>
            <a:r>
              <a:rPr lang="en-US" dirty="0"/>
              <a:t>Digs deeper into a single journey touchpoint and/or a particular type of customer’s experience</a:t>
            </a:r>
          </a:p>
        </p:txBody>
      </p:sp>
      <p:sp>
        <p:nvSpPr>
          <p:cNvPr id="4" name="Title 3">
            <a:extLst>
              <a:ext uri="{FF2B5EF4-FFF2-40B4-BE49-F238E27FC236}">
                <a16:creationId xmlns:a16="http://schemas.microsoft.com/office/drawing/2014/main" id="{FDB2C4D0-B085-47C7-B0E4-73BCF1E416CE}"/>
              </a:ext>
            </a:extLst>
          </p:cNvPr>
          <p:cNvSpPr>
            <a:spLocks noGrp="1"/>
          </p:cNvSpPr>
          <p:nvPr>
            <p:ph type="title"/>
          </p:nvPr>
        </p:nvSpPr>
        <p:spPr/>
        <p:txBody>
          <a:bodyPr/>
          <a:lstStyle/>
          <a:p>
            <a:r>
              <a:rPr lang="en-US" dirty="0"/>
              <a:t>Benefits of Empathy Mapping</a:t>
            </a:r>
          </a:p>
        </p:txBody>
      </p:sp>
    </p:spTree>
    <p:custDataLst>
      <p:tags r:id="rId1"/>
    </p:custDataLst>
    <p:extLst>
      <p:ext uri="{BB962C8B-B14F-4D97-AF65-F5344CB8AC3E}">
        <p14:creationId xmlns:p14="http://schemas.microsoft.com/office/powerpoint/2010/main" val="915890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A199-41AF-456F-9657-536951DA0A6C}"/>
              </a:ext>
            </a:extLst>
          </p:cNvPr>
          <p:cNvSpPr>
            <a:spLocks noGrp="1"/>
          </p:cNvSpPr>
          <p:nvPr>
            <p:ph type="sldNum" sz="quarter" idx="12"/>
          </p:nvPr>
        </p:nvSpPr>
        <p:spPr/>
        <p:txBody>
          <a:bodyPr/>
          <a:lstStyle/>
          <a:p>
            <a:fld id="{2D485021-2333-A34F-8398-6914E78E4816}" type="slidenum">
              <a:rPr lang="en-US" smtClean="0"/>
              <a:pPr/>
              <a:t>13</a:t>
            </a:fld>
            <a:endParaRPr lang="en-US" dirty="0"/>
          </a:p>
        </p:txBody>
      </p:sp>
      <p:sp>
        <p:nvSpPr>
          <p:cNvPr id="4" name="Title 3">
            <a:extLst>
              <a:ext uri="{FF2B5EF4-FFF2-40B4-BE49-F238E27FC236}">
                <a16:creationId xmlns:a16="http://schemas.microsoft.com/office/drawing/2014/main" id="{004ED30C-11FD-4DAE-809E-7F223CFFE95D}"/>
              </a:ext>
            </a:extLst>
          </p:cNvPr>
          <p:cNvSpPr>
            <a:spLocks noGrp="1"/>
          </p:cNvSpPr>
          <p:nvPr>
            <p:ph type="title"/>
          </p:nvPr>
        </p:nvSpPr>
        <p:spPr/>
        <p:txBody>
          <a:bodyPr/>
          <a:lstStyle/>
          <a:p>
            <a:r>
              <a:rPr lang="en-US" dirty="0"/>
              <a:t>Dave Gray’s Empathy Map Template</a:t>
            </a:r>
          </a:p>
        </p:txBody>
      </p:sp>
      <p:pic>
        <p:nvPicPr>
          <p:cNvPr id="5" name="Content Placeholder 4">
            <a:extLst>
              <a:ext uri="{FF2B5EF4-FFF2-40B4-BE49-F238E27FC236}">
                <a16:creationId xmlns:a16="http://schemas.microsoft.com/office/drawing/2014/main" id="{C9EFD349-3A93-4645-9717-A80CA5EE7CD5}"/>
              </a:ext>
            </a:extLst>
          </p:cNvPr>
          <p:cNvPicPr>
            <a:picLocks noGrp="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1792705" y="1363662"/>
            <a:ext cx="8386011" cy="5277769"/>
          </a:xfrm>
          <a:prstGeom prst="rect">
            <a:avLst/>
          </a:prstGeom>
          <a:noFill/>
          <a:ln>
            <a:noFill/>
          </a:ln>
        </p:spPr>
      </p:pic>
    </p:spTree>
    <p:custDataLst>
      <p:tags r:id="rId1"/>
    </p:custDataLst>
    <p:extLst>
      <p:ext uri="{BB962C8B-B14F-4D97-AF65-F5344CB8AC3E}">
        <p14:creationId xmlns:p14="http://schemas.microsoft.com/office/powerpoint/2010/main" val="3176968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F7C6FF-71CB-4D4D-B362-AA04412DF41F}"/>
              </a:ext>
            </a:extLst>
          </p:cNvPr>
          <p:cNvSpPr>
            <a:spLocks noGrp="1"/>
          </p:cNvSpPr>
          <p:nvPr>
            <p:ph type="sldNum" sz="quarter" idx="12"/>
          </p:nvPr>
        </p:nvSpPr>
        <p:spPr/>
        <p:txBody>
          <a:bodyPr/>
          <a:lstStyle/>
          <a:p>
            <a:fld id="{2D485021-2333-A34F-8398-6914E78E4816}" type="slidenum">
              <a:rPr lang="en-US" smtClean="0"/>
              <a:pPr/>
              <a:t>14</a:t>
            </a:fld>
            <a:endParaRPr lang="en-US" dirty="0"/>
          </a:p>
        </p:txBody>
      </p:sp>
      <p:sp>
        <p:nvSpPr>
          <p:cNvPr id="3" name="Content Placeholder 2">
            <a:extLst>
              <a:ext uri="{FF2B5EF4-FFF2-40B4-BE49-F238E27FC236}">
                <a16:creationId xmlns:a16="http://schemas.microsoft.com/office/drawing/2014/main" id="{E3839B26-53FF-4846-98CB-831D358CA418}"/>
              </a:ext>
            </a:extLst>
          </p:cNvPr>
          <p:cNvSpPr>
            <a:spLocks noGrp="1"/>
          </p:cNvSpPr>
          <p:nvPr>
            <p:ph idx="1"/>
          </p:nvPr>
        </p:nvSpPr>
        <p:spPr>
          <a:xfrm>
            <a:off x="409575" y="1364343"/>
            <a:ext cx="10888725" cy="3087342"/>
          </a:xfrm>
        </p:spPr>
        <p:txBody>
          <a:bodyPr/>
          <a:lstStyle/>
          <a:p>
            <a:endParaRPr lang="en-US"/>
          </a:p>
        </p:txBody>
      </p:sp>
      <p:sp>
        <p:nvSpPr>
          <p:cNvPr id="4" name="Title 3">
            <a:extLst>
              <a:ext uri="{FF2B5EF4-FFF2-40B4-BE49-F238E27FC236}">
                <a16:creationId xmlns:a16="http://schemas.microsoft.com/office/drawing/2014/main" id="{20F8AC30-9B5A-456A-8686-903BE97DC6FB}"/>
              </a:ext>
            </a:extLst>
          </p:cNvPr>
          <p:cNvSpPr>
            <a:spLocks noGrp="1"/>
          </p:cNvSpPr>
          <p:nvPr>
            <p:ph type="title"/>
          </p:nvPr>
        </p:nvSpPr>
        <p:spPr/>
        <p:txBody>
          <a:bodyPr/>
          <a:lstStyle/>
          <a:p>
            <a:r>
              <a:rPr lang="en-US" dirty="0"/>
              <a:t>Goal</a:t>
            </a:r>
          </a:p>
        </p:txBody>
      </p:sp>
      <p:pic>
        <p:nvPicPr>
          <p:cNvPr id="5" name="Content Placeholder 4">
            <a:extLst>
              <a:ext uri="{FF2B5EF4-FFF2-40B4-BE49-F238E27FC236}">
                <a16:creationId xmlns:a16="http://schemas.microsoft.com/office/drawing/2014/main" id="{4CF7162D-9DA3-4FF5-8266-76B0730027AF}"/>
              </a:ext>
            </a:extLst>
          </p:cNvPr>
          <p:cNvPicPr>
            <a:picLocks/>
          </p:cNvPicPr>
          <p:nvPr/>
        </p:nvPicPr>
        <p:blipFill rotWithShape="1">
          <a:blip r:embed="rId4" cstate="print">
            <a:extLst>
              <a:ext uri="{28A0092B-C50C-407E-A947-70E740481C1C}">
                <a14:useLocalDpi xmlns:a14="http://schemas.microsoft.com/office/drawing/2010/main" val="0"/>
              </a:ext>
            </a:extLst>
          </a:blip>
          <a:srcRect b="70214"/>
          <a:stretch/>
        </p:blipFill>
        <p:spPr bwMode="auto">
          <a:xfrm>
            <a:off x="409575" y="1363662"/>
            <a:ext cx="10888724" cy="3088022"/>
          </a:xfrm>
          <a:prstGeom prst="rect">
            <a:avLst/>
          </a:prstGeom>
          <a:noFill/>
          <a:ln>
            <a:noFill/>
          </a:ln>
        </p:spPr>
      </p:pic>
    </p:spTree>
    <p:custDataLst>
      <p:tags r:id="rId1"/>
    </p:custDataLst>
    <p:extLst>
      <p:ext uri="{BB962C8B-B14F-4D97-AF65-F5344CB8AC3E}">
        <p14:creationId xmlns:p14="http://schemas.microsoft.com/office/powerpoint/2010/main" val="4128744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A199-41AF-456F-9657-536951DA0A6C}"/>
              </a:ext>
            </a:extLst>
          </p:cNvPr>
          <p:cNvSpPr>
            <a:spLocks noGrp="1"/>
          </p:cNvSpPr>
          <p:nvPr>
            <p:ph type="sldNum" sz="quarter" idx="12"/>
          </p:nvPr>
        </p:nvSpPr>
        <p:spPr/>
        <p:txBody>
          <a:bodyPr/>
          <a:lstStyle/>
          <a:p>
            <a:fld id="{2D485021-2333-A34F-8398-6914E78E4816}" type="slidenum">
              <a:rPr lang="en-US" smtClean="0"/>
              <a:pPr/>
              <a:t>15</a:t>
            </a:fld>
            <a:endParaRPr lang="en-US" dirty="0"/>
          </a:p>
        </p:txBody>
      </p:sp>
      <p:pic>
        <p:nvPicPr>
          <p:cNvPr id="5" name="Content Placeholder 4">
            <a:extLst>
              <a:ext uri="{FF2B5EF4-FFF2-40B4-BE49-F238E27FC236}">
                <a16:creationId xmlns:a16="http://schemas.microsoft.com/office/drawing/2014/main" id="{C9EFD349-3A93-4645-9717-A80CA5EE7CD5}"/>
              </a:ext>
            </a:extLst>
          </p:cNvPr>
          <p:cNvPicPr>
            <a:picLocks noGrp="1"/>
          </p:cNvPicPr>
          <p:nvPr>
            <p:ph idx="1"/>
          </p:nvPr>
        </p:nvPicPr>
        <p:blipFill rotWithShape="1">
          <a:blip r:embed="rId4" cstate="print">
            <a:extLst>
              <a:ext uri="{28A0092B-C50C-407E-A947-70E740481C1C}">
                <a14:useLocalDpi xmlns:a14="http://schemas.microsoft.com/office/drawing/2010/main" val="0"/>
              </a:ext>
            </a:extLst>
          </a:blip>
          <a:srcRect t="35941"/>
          <a:stretch/>
        </p:blipFill>
        <p:spPr bwMode="auto">
          <a:xfrm>
            <a:off x="505327" y="1600200"/>
            <a:ext cx="11008894" cy="5041231"/>
          </a:xfrm>
          <a:prstGeom prst="rect">
            <a:avLst/>
          </a:prstGeom>
          <a:noFill/>
          <a:ln>
            <a:noFill/>
          </a:ln>
        </p:spPr>
      </p:pic>
      <p:sp>
        <p:nvSpPr>
          <p:cNvPr id="3" name="Oval 2">
            <a:extLst>
              <a:ext uri="{FF2B5EF4-FFF2-40B4-BE49-F238E27FC236}">
                <a16:creationId xmlns:a16="http://schemas.microsoft.com/office/drawing/2014/main" id="{B38E5DB4-95A1-4138-A598-7A1ECF621337}"/>
              </a:ext>
            </a:extLst>
          </p:cNvPr>
          <p:cNvSpPr/>
          <p:nvPr/>
        </p:nvSpPr>
        <p:spPr>
          <a:xfrm>
            <a:off x="3725779" y="625641"/>
            <a:ext cx="4371474" cy="43734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004ED30C-11FD-4DAE-809E-7F223CFFE95D}"/>
              </a:ext>
            </a:extLst>
          </p:cNvPr>
          <p:cNvSpPr>
            <a:spLocks noGrp="1"/>
          </p:cNvSpPr>
          <p:nvPr>
            <p:ph type="title"/>
          </p:nvPr>
        </p:nvSpPr>
        <p:spPr/>
        <p:txBody>
          <a:bodyPr/>
          <a:lstStyle/>
          <a:p>
            <a:r>
              <a:rPr lang="en-US" dirty="0"/>
              <a:t>See – Say – Do - Hear</a:t>
            </a:r>
          </a:p>
        </p:txBody>
      </p:sp>
    </p:spTree>
    <p:custDataLst>
      <p:tags r:id="rId1"/>
    </p:custDataLst>
    <p:extLst>
      <p:ext uri="{BB962C8B-B14F-4D97-AF65-F5344CB8AC3E}">
        <p14:creationId xmlns:p14="http://schemas.microsoft.com/office/powerpoint/2010/main" val="3749859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7A199-41AF-456F-9657-536951DA0A6C}"/>
              </a:ext>
            </a:extLst>
          </p:cNvPr>
          <p:cNvSpPr>
            <a:spLocks noGrp="1"/>
          </p:cNvSpPr>
          <p:nvPr>
            <p:ph type="sldNum" sz="quarter" idx="12"/>
          </p:nvPr>
        </p:nvSpPr>
        <p:spPr/>
        <p:txBody>
          <a:bodyPr/>
          <a:lstStyle/>
          <a:p>
            <a:fld id="{2D485021-2333-A34F-8398-6914E78E4816}" type="slidenum">
              <a:rPr lang="en-US" smtClean="0"/>
              <a:pPr/>
              <a:t>16</a:t>
            </a:fld>
            <a:endParaRPr lang="en-US" dirty="0"/>
          </a:p>
        </p:txBody>
      </p:sp>
      <p:sp>
        <p:nvSpPr>
          <p:cNvPr id="4" name="Title 3">
            <a:extLst>
              <a:ext uri="{FF2B5EF4-FFF2-40B4-BE49-F238E27FC236}">
                <a16:creationId xmlns:a16="http://schemas.microsoft.com/office/drawing/2014/main" id="{004ED30C-11FD-4DAE-809E-7F223CFFE95D}"/>
              </a:ext>
            </a:extLst>
          </p:cNvPr>
          <p:cNvSpPr>
            <a:spLocks noGrp="1"/>
          </p:cNvSpPr>
          <p:nvPr>
            <p:ph type="title"/>
          </p:nvPr>
        </p:nvSpPr>
        <p:spPr/>
        <p:txBody>
          <a:bodyPr/>
          <a:lstStyle/>
          <a:p>
            <a:r>
              <a:rPr lang="en-US" dirty="0"/>
              <a:t>Pains and Gains</a:t>
            </a:r>
          </a:p>
        </p:txBody>
      </p:sp>
      <p:pic>
        <p:nvPicPr>
          <p:cNvPr id="5" name="Content Placeholder 4">
            <a:extLst>
              <a:ext uri="{FF2B5EF4-FFF2-40B4-BE49-F238E27FC236}">
                <a16:creationId xmlns:a16="http://schemas.microsoft.com/office/drawing/2014/main" id="{C9EFD349-3A93-4645-9717-A80CA5EE7CD5}"/>
              </a:ext>
            </a:extLst>
          </p:cNvPr>
          <p:cNvPicPr>
            <a:picLocks noGrp="1"/>
          </p:cNvPicPr>
          <p:nvPr>
            <p:ph idx="1"/>
          </p:nvPr>
        </p:nvPicPr>
        <p:blipFill rotWithShape="1">
          <a:blip r:embed="rId4" cstate="print">
            <a:extLst>
              <a:ext uri="{28A0092B-C50C-407E-A947-70E740481C1C}">
                <a14:useLocalDpi xmlns:a14="http://schemas.microsoft.com/office/drawing/2010/main" val="0"/>
              </a:ext>
            </a:extLst>
          </a:blip>
          <a:srcRect l="29698" t="21808" r="30113" b="21201"/>
          <a:stretch/>
        </p:blipFill>
        <p:spPr bwMode="auto">
          <a:xfrm>
            <a:off x="2875548" y="957944"/>
            <a:ext cx="6063915" cy="5382698"/>
          </a:xfrm>
          <a:prstGeom prst="rect">
            <a:avLst/>
          </a:prstGeom>
          <a:noFill/>
          <a:ln>
            <a:noFill/>
          </a:ln>
        </p:spPr>
      </p:pic>
    </p:spTree>
    <p:custDataLst>
      <p:tags r:id="rId1"/>
    </p:custDataLst>
    <p:extLst>
      <p:ext uri="{BB962C8B-B14F-4D97-AF65-F5344CB8AC3E}">
        <p14:creationId xmlns:p14="http://schemas.microsoft.com/office/powerpoint/2010/main" val="24590458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10658F-B329-4DD2-824A-99D1F9A46CA2}"/>
              </a:ext>
            </a:extLst>
          </p:cNvPr>
          <p:cNvSpPr>
            <a:spLocks noGrp="1"/>
          </p:cNvSpPr>
          <p:nvPr>
            <p:ph type="sldNum" sz="quarter" idx="12"/>
          </p:nvPr>
        </p:nvSpPr>
        <p:spPr/>
        <p:txBody>
          <a:bodyPr/>
          <a:lstStyle/>
          <a:p>
            <a:fld id="{2D485021-2333-A34F-8398-6914E78E4816}" type="slidenum">
              <a:rPr lang="en-US" smtClean="0"/>
              <a:pPr/>
              <a:t>17</a:t>
            </a:fld>
            <a:endParaRPr lang="en-US" dirty="0"/>
          </a:p>
        </p:txBody>
      </p:sp>
      <p:sp>
        <p:nvSpPr>
          <p:cNvPr id="6" name="Content Placeholder 5">
            <a:extLst>
              <a:ext uri="{FF2B5EF4-FFF2-40B4-BE49-F238E27FC236}">
                <a16:creationId xmlns:a16="http://schemas.microsoft.com/office/drawing/2014/main" id="{96BD4AD0-7A33-4CC1-B728-3F0BC8C46596}"/>
              </a:ext>
            </a:extLst>
          </p:cNvPr>
          <p:cNvSpPr>
            <a:spLocks noGrp="1"/>
          </p:cNvSpPr>
          <p:nvPr>
            <p:ph idx="1"/>
          </p:nvPr>
        </p:nvSpPr>
        <p:spPr/>
        <p:txBody>
          <a:bodyPr/>
          <a:lstStyle/>
          <a:p>
            <a:pPr marL="0" indent="0">
              <a:buNone/>
            </a:pPr>
            <a:r>
              <a:rPr lang="en-US" dirty="0"/>
              <a:t>What is one way that you think empathy mapping might be helpful to you?</a:t>
            </a:r>
          </a:p>
        </p:txBody>
      </p:sp>
      <p:sp>
        <p:nvSpPr>
          <p:cNvPr id="5" name="Title 4">
            <a:extLst>
              <a:ext uri="{FF2B5EF4-FFF2-40B4-BE49-F238E27FC236}">
                <a16:creationId xmlns:a16="http://schemas.microsoft.com/office/drawing/2014/main" id="{0CA47972-C64B-43BB-A42C-D374D0C9A44D}"/>
              </a:ext>
            </a:extLst>
          </p:cNvPr>
          <p:cNvSpPr>
            <a:spLocks noGrp="1"/>
          </p:cNvSpPr>
          <p:nvPr>
            <p:ph type="title"/>
          </p:nvPr>
        </p:nvSpPr>
        <p:spPr/>
        <p:txBody>
          <a:bodyPr/>
          <a:lstStyle/>
          <a:p>
            <a:r>
              <a:rPr lang="en-US" dirty="0"/>
              <a:t>Nudge Your Neighbor</a:t>
            </a:r>
          </a:p>
        </p:txBody>
      </p:sp>
      <p:pic>
        <p:nvPicPr>
          <p:cNvPr id="7" name="Picture 6" descr="A picture containing text&#10;&#10;Description automatically generated">
            <a:extLst>
              <a:ext uri="{FF2B5EF4-FFF2-40B4-BE49-F238E27FC236}">
                <a16:creationId xmlns:a16="http://schemas.microsoft.com/office/drawing/2014/main" id="{19D7586B-05DF-4756-AE3B-EC9E9328A600}"/>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0" y="2351484"/>
            <a:ext cx="12192000" cy="4506516"/>
          </a:xfrm>
          <a:prstGeom prst="rect">
            <a:avLst/>
          </a:prstGeom>
        </p:spPr>
      </p:pic>
    </p:spTree>
    <p:custDataLst>
      <p:tags r:id="rId1"/>
    </p:custDataLst>
    <p:extLst>
      <p:ext uri="{BB962C8B-B14F-4D97-AF65-F5344CB8AC3E}">
        <p14:creationId xmlns:p14="http://schemas.microsoft.com/office/powerpoint/2010/main" val="994785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CCD0-A6E3-4317-9635-73D5B25C0AF1}"/>
              </a:ext>
            </a:extLst>
          </p:cNvPr>
          <p:cNvSpPr>
            <a:spLocks noGrp="1"/>
          </p:cNvSpPr>
          <p:nvPr>
            <p:ph type="title"/>
          </p:nvPr>
        </p:nvSpPr>
        <p:spPr/>
        <p:txBody>
          <a:bodyPr/>
          <a:lstStyle/>
          <a:p>
            <a:r>
              <a:rPr lang="en-US" dirty="0"/>
              <a:t>Before Beginning</a:t>
            </a:r>
          </a:p>
        </p:txBody>
      </p:sp>
    </p:spTree>
    <p:custDataLst>
      <p:tags r:id="rId1"/>
    </p:custDataLst>
    <p:extLst>
      <p:ext uri="{BB962C8B-B14F-4D97-AF65-F5344CB8AC3E}">
        <p14:creationId xmlns:p14="http://schemas.microsoft.com/office/powerpoint/2010/main" val="3670091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D2837A-9503-457E-A955-25E22D27B177}"/>
              </a:ext>
            </a:extLst>
          </p:cNvPr>
          <p:cNvSpPr>
            <a:spLocks noGrp="1"/>
          </p:cNvSpPr>
          <p:nvPr>
            <p:ph type="sldNum" sz="quarter" idx="12"/>
          </p:nvPr>
        </p:nvSpPr>
        <p:spPr/>
        <p:txBody>
          <a:bodyPr/>
          <a:lstStyle/>
          <a:p>
            <a:fld id="{2D485021-2333-A34F-8398-6914E78E4816}" type="slidenum">
              <a:rPr lang="en-US" smtClean="0"/>
              <a:pPr/>
              <a:t>19</a:t>
            </a:fld>
            <a:endParaRPr lang="en-US" dirty="0"/>
          </a:p>
        </p:txBody>
      </p:sp>
      <p:sp>
        <p:nvSpPr>
          <p:cNvPr id="4" name="Title 3">
            <a:extLst>
              <a:ext uri="{FF2B5EF4-FFF2-40B4-BE49-F238E27FC236}">
                <a16:creationId xmlns:a16="http://schemas.microsoft.com/office/drawing/2014/main" id="{C676DFB4-B587-4D5A-8DA0-868F58D84BAD}"/>
              </a:ext>
            </a:extLst>
          </p:cNvPr>
          <p:cNvSpPr>
            <a:spLocks noGrp="1"/>
          </p:cNvSpPr>
          <p:nvPr>
            <p:ph type="title"/>
          </p:nvPr>
        </p:nvSpPr>
        <p:spPr/>
        <p:txBody>
          <a:bodyPr/>
          <a:lstStyle/>
          <a:p>
            <a:r>
              <a:rPr lang="en-US" dirty="0"/>
              <a:t>Gather Information</a:t>
            </a:r>
          </a:p>
        </p:txBody>
      </p:sp>
      <p:sp>
        <p:nvSpPr>
          <p:cNvPr id="5" name="Content Placeholder 4">
            <a:extLst>
              <a:ext uri="{FF2B5EF4-FFF2-40B4-BE49-F238E27FC236}">
                <a16:creationId xmlns:a16="http://schemas.microsoft.com/office/drawing/2014/main" id="{56A13DD1-2552-46ED-8285-7B19E5C337B8}"/>
              </a:ext>
            </a:extLst>
          </p:cNvPr>
          <p:cNvSpPr>
            <a:spLocks noGrp="1"/>
          </p:cNvSpPr>
          <p:nvPr>
            <p:ph idx="1"/>
          </p:nvPr>
        </p:nvSpPr>
        <p:spPr>
          <a:xfrm>
            <a:off x="1107417" y="1364342"/>
            <a:ext cx="4683125" cy="4182873"/>
          </a:xfrm>
        </p:spPr>
        <p:txBody>
          <a:bodyPr/>
          <a:lstStyle/>
          <a:p>
            <a:pPr marL="0" indent="0">
              <a:buNone/>
            </a:pPr>
            <a:r>
              <a:rPr lang="en-US" b="1" dirty="0"/>
              <a:t>Customer Personas</a:t>
            </a:r>
            <a:endParaRPr lang="en-US" dirty="0"/>
          </a:p>
          <a:p>
            <a:r>
              <a:rPr lang="en-US" dirty="0"/>
              <a:t>Marketing may have some created already</a:t>
            </a:r>
          </a:p>
          <a:p>
            <a:r>
              <a:rPr lang="en-US" dirty="0"/>
              <a:t>Should be based on solid customer research</a:t>
            </a:r>
          </a:p>
          <a:p>
            <a:r>
              <a:rPr lang="en-US" dirty="0"/>
              <a:t>Usually an aggregate of users with some common quality</a:t>
            </a:r>
          </a:p>
        </p:txBody>
      </p:sp>
      <p:sp>
        <p:nvSpPr>
          <p:cNvPr id="6" name="Content Placeholder 5">
            <a:extLst>
              <a:ext uri="{FF2B5EF4-FFF2-40B4-BE49-F238E27FC236}">
                <a16:creationId xmlns:a16="http://schemas.microsoft.com/office/drawing/2014/main" id="{75C0B1DA-173D-41F8-BEF4-5F7AC527B630}"/>
              </a:ext>
            </a:extLst>
          </p:cNvPr>
          <p:cNvSpPr>
            <a:spLocks noGrp="1"/>
          </p:cNvSpPr>
          <p:nvPr>
            <p:ph idx="13"/>
          </p:nvPr>
        </p:nvSpPr>
        <p:spPr>
          <a:xfrm>
            <a:off x="6365216" y="1364342"/>
            <a:ext cx="4683125" cy="4182873"/>
          </a:xfrm>
        </p:spPr>
        <p:txBody>
          <a:bodyPr/>
          <a:lstStyle/>
          <a:p>
            <a:pPr marL="0" indent="0">
              <a:buNone/>
            </a:pPr>
            <a:r>
              <a:rPr lang="en-US" b="1" dirty="0"/>
              <a:t>Customer Interviews</a:t>
            </a:r>
            <a:endParaRPr lang="en-US" dirty="0"/>
          </a:p>
          <a:p>
            <a:r>
              <a:rPr lang="en-US" dirty="0"/>
              <a:t>Conducted in-person or via video or phone</a:t>
            </a:r>
          </a:p>
          <a:p>
            <a:r>
              <a:rPr lang="en-US" dirty="0"/>
              <a:t>Conducted one-on-one</a:t>
            </a:r>
          </a:p>
          <a:p>
            <a:r>
              <a:rPr lang="en-US" dirty="0"/>
              <a:t>Ask open-ended questions</a:t>
            </a:r>
          </a:p>
          <a:p>
            <a:r>
              <a:rPr lang="en-US" dirty="0"/>
              <a:t>Do not interrupt</a:t>
            </a:r>
          </a:p>
          <a:p>
            <a:r>
              <a:rPr lang="en-US" dirty="0"/>
              <a:t>Ask them to elaborate on their answers as needed</a:t>
            </a:r>
          </a:p>
        </p:txBody>
      </p:sp>
    </p:spTree>
    <p:custDataLst>
      <p:tags r:id="rId1"/>
    </p:custDataLst>
    <p:extLst>
      <p:ext uri="{BB962C8B-B14F-4D97-AF65-F5344CB8AC3E}">
        <p14:creationId xmlns:p14="http://schemas.microsoft.com/office/powerpoint/2010/main" val="2473163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p:txBody>
          <a:bodyPr/>
          <a:lstStyle/>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NICE CXone provides these workshop materials for you to use in training your staff. They are designed to last approximately 60-90 minutes making them ideal for conducting over lunch or as a short refresher where needed. This workshop is about 75 minutes long.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workshop can be delivered either in person or virtually. Activities sometimes have to be slightly modified depending on the delivery mode, but instructions are in the speaker’s notes.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ideal number of participants</a:t>
            </a:r>
            <a:r>
              <a:rPr lang="en-US" sz="1200" dirty="0">
                <a:effectLst/>
                <a:latin typeface="Calibri" panose="020F0502020204030204" pitchFamily="34" charset="0"/>
                <a:ea typeface="Calibri" panose="020F0502020204030204" pitchFamily="34" charset="0"/>
                <a:cs typeface="Times New Roman" panose="02020603050405020304" pitchFamily="18" charset="0"/>
              </a:rPr>
              <a:t> for a workshop is 12-18 people. This allows for interactions without it becoming too unwieldly. A smaller group limits the participant interactions and puts pressure on a smaller number of people. A larger group may limit the amount of participant interaction simply because of space, time, noise, and other factors.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A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Participant Workbook</a:t>
            </a:r>
            <a:r>
              <a:rPr lang="en-US" sz="1200" dirty="0">
                <a:effectLst/>
                <a:latin typeface="Calibri" panose="020F0502020204030204" pitchFamily="34" charset="0"/>
                <a:ea typeface="Calibri" panose="020F0502020204030204" pitchFamily="34" charset="0"/>
                <a:cs typeface="Times New Roman" panose="02020603050405020304" pitchFamily="18" charset="0"/>
              </a:rPr>
              <a:t> is provided. Print these out (black and white is fine) or email them to participants to print themselves. This serves as a record that participants can customize and keep as a reminder of the content for later reference. Encourage people to mark it up and truly make it their own. Note that in the upper right corner of each slide is the corresponding PW number so participants can easily re-orient themselves when necessary.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Activity should begin as soon as participants enter the training room (in person or virtually). This tells people that the workshop is participatory and starts to get them engaged immediately. The first slide (slide 5 in this file) gives instructions for what they should do once they get settled. Be sure to prepare two flip charts, chat pods, </a:t>
            </a: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About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open answer poll questions, or whiteboards ahead of time. And be sure to circulate and talk to people, learning who they are and personally welcoming them as they complete this pre-workshop activity. </a:t>
            </a:r>
          </a:p>
          <a:p>
            <a:pPr marL="0" marR="0" indent="0">
              <a:lnSpc>
                <a:spcPct val="107000"/>
              </a:lnSpc>
              <a:spcBef>
                <a:spcPts val="0"/>
              </a:spcBef>
              <a:spcAft>
                <a:spcPts val="800"/>
              </a:spcAft>
              <a:buNone/>
            </a:pPr>
            <a:r>
              <a:rPr lang="en-US" sz="1200" b="1" dirty="0">
                <a:effectLst/>
                <a:latin typeface="Calibri" panose="020F0502020204030204" pitchFamily="34" charset="0"/>
                <a:ea typeface="Calibri" panose="020F0502020204030204" pitchFamily="34" charset="0"/>
                <a:cs typeface="Times New Roman" panose="02020603050405020304" pitchFamily="18" charset="0"/>
              </a:rPr>
              <a:t>Introductions:</a:t>
            </a:r>
            <a:r>
              <a:rPr lang="en-US" sz="1200" dirty="0">
                <a:effectLst/>
                <a:latin typeface="Calibri" panose="020F0502020204030204" pitchFamily="34" charset="0"/>
                <a:ea typeface="Calibri" panose="020F0502020204030204" pitchFamily="34" charset="0"/>
                <a:cs typeface="Times New Roman" panose="02020603050405020304" pitchFamily="18" charset="0"/>
              </a:rPr>
              <a:t> Because this is a short workshop, no time was allotted for each participant to introduce themselves to everyone else. Introductions can easily take 20 minutes, and that’s one-third of the time allotted for the entire workshop. Instead, use the pre-workshop activity time to circulate, learn who people are, and introduce them to people sitting nearby. Virtually, participants can introduce themselves in chat as part of the pre-workshop activity. </a:t>
            </a:r>
          </a:p>
          <a:p>
            <a:pPr marL="0" marR="0" indent="0">
              <a:lnSpc>
                <a:spcPct val="107000"/>
              </a:lnSpc>
              <a:spcBef>
                <a:spcPts val="0"/>
              </a:spcBef>
              <a:spcAft>
                <a:spcPts val="800"/>
              </a:spcAft>
              <a:buNone/>
            </a:pPr>
            <a:r>
              <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PRINTING THE LEADER’S GUIDE</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Leader’s Guide is the Notes view of this PowerPoint file. The first 4 pages are instructions for the trainer and are hidden from presentation. You can print these pages in slide view to make them easier to read. For the rest of the PowerPoint file, print the Notes pages so that you will have a thumbnail of the slide with speakers notes beneath.</a:t>
            </a:r>
          </a:p>
          <a:p>
            <a:pPr marL="0" marR="0" indent="0">
              <a:lnSpc>
                <a:spcPct val="107000"/>
              </a:lnSpc>
              <a:spcBef>
                <a:spcPts val="0"/>
              </a:spcBef>
              <a:spcAft>
                <a:spcPts val="800"/>
              </a:spcAft>
              <a:buNone/>
            </a:pPr>
            <a:r>
              <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AUDIENCE</a:t>
            </a:r>
          </a:p>
          <a:p>
            <a:pPr marL="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This workshop is appropriate for front-line agents handling customer contacts or for a group of stakeholders looking to empathize </a:t>
            </a:r>
            <a:r>
              <a:rPr lang="en-US" sz="1200" dirty="0">
                <a:latin typeface="Calibri" panose="020F0502020204030204" pitchFamily="34" charset="0"/>
                <a:ea typeface="Calibri" panose="020F0502020204030204" pitchFamily="34" charset="0"/>
                <a:cs typeface="Times New Roman" panose="02020603050405020304" pitchFamily="18" charset="0"/>
              </a:rPr>
              <a:t>with customers and understanding them in more detail.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endPar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200" dirty="0"/>
          </a:p>
        </p:txBody>
      </p:sp>
    </p:spTree>
    <p:custDataLst>
      <p:tags r:id="rId1"/>
    </p:custDataLst>
    <p:extLst>
      <p:ext uri="{BB962C8B-B14F-4D97-AF65-F5344CB8AC3E}">
        <p14:creationId xmlns:p14="http://schemas.microsoft.com/office/powerpoint/2010/main" val="27960515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36748F6-B1AE-4A53-B242-BB9447B7C1FB}"/>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ea typeface="+mj-ea"/>
                <a:cs typeface="+mj-cs"/>
              </a:rPr>
              <a:t>Define Your Purpose</a:t>
            </a:r>
          </a:p>
        </p:txBody>
      </p:sp>
      <p:pic>
        <p:nvPicPr>
          <p:cNvPr id="6" name="Content Placeholder 5" descr="A picture containing ground, outdoor, floor&#10;&#10;Description automatically generated">
            <a:extLst>
              <a:ext uri="{FF2B5EF4-FFF2-40B4-BE49-F238E27FC236}">
                <a16:creationId xmlns:a16="http://schemas.microsoft.com/office/drawing/2014/main" id="{C4F532FB-DD9B-4E36-956E-C56C1CBB8F67}"/>
              </a:ext>
            </a:extLst>
          </p:cNvPr>
          <p:cNvPicPr>
            <a:picLocks noChangeAspect="1"/>
          </p:cNvPicPr>
          <p:nvPr/>
        </p:nvPicPr>
        <p:blipFill rotWithShape="1">
          <a:blip r:embed="rId4"/>
          <a:srcRect l="28140" r="26699"/>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6"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3">
            <a:extLst>
              <a:ext uri="{FF2B5EF4-FFF2-40B4-BE49-F238E27FC236}">
                <a16:creationId xmlns:a16="http://schemas.microsoft.com/office/drawing/2014/main" id="{74320F3D-8922-4D2D-A813-384DF462BE41}"/>
              </a:ext>
            </a:extLst>
          </p:cNvPr>
          <p:cNvSpPr>
            <a:spLocks noGrp="1"/>
          </p:cNvSpPr>
          <p:nvPr>
            <p:ph idx="1"/>
          </p:nvPr>
        </p:nvSpPr>
        <p:spPr>
          <a:xfrm>
            <a:off x="5297762" y="2706624"/>
            <a:ext cx="6251110" cy="3483864"/>
          </a:xfrm>
        </p:spPr>
        <p:txBody>
          <a:bodyPr vert="horz" lIns="91440" tIns="45720" rIns="91440" bIns="45720" rtlCol="0">
            <a:normAutofit lnSpcReduction="10000"/>
          </a:bodyPr>
          <a:lstStyle/>
          <a:p>
            <a:pPr marL="0" indent="0">
              <a:lnSpc>
                <a:spcPct val="90000"/>
              </a:lnSpc>
              <a:buNone/>
            </a:pPr>
            <a:r>
              <a:rPr lang="en-US" sz="1800" dirty="0">
                <a:ea typeface="+mn-ea"/>
                <a:cs typeface="+mn-cs"/>
              </a:rPr>
              <a:t>Some sample purposes:</a:t>
            </a:r>
          </a:p>
          <a:p>
            <a:pPr>
              <a:lnSpc>
                <a:spcPct val="90000"/>
              </a:lnSpc>
              <a:buFont typeface="Arial" panose="020B0604020202020204" pitchFamily="34" charset="0"/>
              <a:buChar char="•"/>
            </a:pPr>
            <a:r>
              <a:rPr lang="en-US" sz="1800" dirty="0">
                <a:ea typeface="+mn-ea"/>
                <a:cs typeface="+mn-cs"/>
              </a:rPr>
              <a:t>To increase the team’s sensitivity to the customer viewpoint</a:t>
            </a:r>
          </a:p>
          <a:p>
            <a:pPr>
              <a:lnSpc>
                <a:spcPct val="90000"/>
              </a:lnSpc>
              <a:buFont typeface="Arial" panose="020B0604020202020204" pitchFamily="34" charset="0"/>
              <a:buChar char="•"/>
            </a:pPr>
            <a:r>
              <a:rPr lang="en-US" sz="1800" dirty="0">
                <a:ea typeface="+mn-ea"/>
                <a:cs typeface="+mn-cs"/>
              </a:rPr>
              <a:t>To redesign processes/products to resolve a common customer pain point</a:t>
            </a:r>
          </a:p>
          <a:p>
            <a:pPr>
              <a:lnSpc>
                <a:spcPct val="90000"/>
              </a:lnSpc>
              <a:buFont typeface="Arial" panose="020B0604020202020204" pitchFamily="34" charset="0"/>
              <a:buChar char="•"/>
            </a:pPr>
            <a:r>
              <a:rPr lang="en-US" sz="1800" dirty="0">
                <a:ea typeface="+mn-ea"/>
                <a:cs typeface="+mn-cs"/>
              </a:rPr>
              <a:t>To flesh out a journey map touchpoint to get more insight into the customer experience</a:t>
            </a:r>
          </a:p>
          <a:p>
            <a:pPr>
              <a:lnSpc>
                <a:spcPct val="90000"/>
              </a:lnSpc>
              <a:buFont typeface="Arial" panose="020B0604020202020204" pitchFamily="34" charset="0"/>
              <a:buChar char="•"/>
            </a:pPr>
            <a:r>
              <a:rPr lang="en-US" sz="1800" dirty="0">
                <a:ea typeface="+mn-ea"/>
                <a:cs typeface="+mn-cs"/>
              </a:rPr>
              <a:t>To discover weaknesses in our customer research</a:t>
            </a:r>
          </a:p>
          <a:p>
            <a:pPr>
              <a:lnSpc>
                <a:spcPct val="90000"/>
              </a:lnSpc>
              <a:buFont typeface="Arial" panose="020B0604020202020204" pitchFamily="34" charset="0"/>
              <a:buChar char="•"/>
            </a:pPr>
            <a:r>
              <a:rPr lang="en-US" sz="1800" dirty="0">
                <a:ea typeface="+mn-ea"/>
                <a:cs typeface="+mn-cs"/>
              </a:rPr>
              <a:t>To uncover customer needs we are not already aware of</a:t>
            </a:r>
          </a:p>
          <a:p>
            <a:pPr>
              <a:lnSpc>
                <a:spcPct val="90000"/>
              </a:lnSpc>
              <a:buFont typeface="Arial" panose="020B0604020202020204" pitchFamily="34" charset="0"/>
              <a:buChar char="•"/>
            </a:pPr>
            <a:r>
              <a:rPr lang="en-US" sz="1800" dirty="0">
                <a:ea typeface="+mn-ea"/>
                <a:cs typeface="+mn-cs"/>
              </a:rPr>
              <a:t>To guide us to some meaningful innovation</a:t>
            </a:r>
          </a:p>
          <a:p>
            <a:pPr>
              <a:lnSpc>
                <a:spcPct val="90000"/>
              </a:lnSpc>
              <a:buFont typeface="Arial" panose="020B0604020202020204" pitchFamily="34" charset="0"/>
              <a:buChar char="•"/>
            </a:pPr>
            <a:r>
              <a:rPr lang="en-US" sz="1800" dirty="0">
                <a:ea typeface="+mn-ea"/>
                <a:cs typeface="+mn-cs"/>
              </a:rPr>
              <a:t>To understand what drives customers’ behavior</a:t>
            </a:r>
          </a:p>
          <a:p>
            <a:pPr>
              <a:lnSpc>
                <a:spcPct val="90000"/>
              </a:lnSpc>
              <a:buFont typeface="Arial" panose="020B0604020202020204" pitchFamily="34" charset="0"/>
              <a:buChar char="•"/>
            </a:pPr>
            <a:endParaRPr lang="en-US" sz="1800" dirty="0">
              <a:ea typeface="+mn-ea"/>
              <a:cs typeface="+mn-cs"/>
            </a:endParaRPr>
          </a:p>
        </p:txBody>
      </p:sp>
      <p:sp>
        <p:nvSpPr>
          <p:cNvPr id="2" name="Slide Number Placeholder 1">
            <a:extLst>
              <a:ext uri="{FF2B5EF4-FFF2-40B4-BE49-F238E27FC236}">
                <a16:creationId xmlns:a16="http://schemas.microsoft.com/office/drawing/2014/main" id="{E3276A29-ADF9-4A27-A513-44DDD87B7B84}"/>
              </a:ext>
            </a:extLst>
          </p:cNvPr>
          <p:cNvSpPr>
            <a:spLocks noGrp="1"/>
          </p:cNvSpPr>
          <p:nvPr>
            <p:ph type="sldNum" sz="quarter" idx="12"/>
          </p:nvPr>
        </p:nvSpPr>
        <p:spPr>
          <a:xfrm>
            <a:off x="10052978" y="6364204"/>
            <a:ext cx="1300821" cy="365125"/>
          </a:xfrm>
        </p:spPr>
        <p:txBody>
          <a:bodyPr vert="horz" lIns="91440" tIns="45720" rIns="91440" bIns="45720" rtlCol="0" anchor="ctr">
            <a:normAutofit/>
          </a:bodyPr>
          <a:lstStyle/>
          <a:p>
            <a:pPr>
              <a:spcAft>
                <a:spcPts val="600"/>
              </a:spcAft>
              <a:defRPr/>
            </a:pPr>
            <a:fld id="{2D485021-2333-A34F-8398-6914E78E4816}" type="slidenum">
              <a:rPr lang="en-US" sz="1200">
                <a:solidFill>
                  <a:prstClr val="black">
                    <a:tint val="75000"/>
                  </a:prstClr>
                </a:solidFill>
                <a:latin typeface="Calibri" panose="020F0502020204030204"/>
              </a:rPr>
              <a:pPr>
                <a:spcAft>
                  <a:spcPts val="600"/>
                </a:spcAft>
                <a:defRPr/>
              </a:pPr>
              <a:t>20</a:t>
            </a:fld>
            <a:endParaRPr lang="en-US" sz="1200">
              <a:solidFill>
                <a:prstClr val="black">
                  <a:tint val="75000"/>
                </a:prstClr>
              </a:solidFill>
              <a:latin typeface="Calibri" panose="020F0502020204030204"/>
            </a:endParaRPr>
          </a:p>
        </p:txBody>
      </p:sp>
    </p:spTree>
    <p:custDataLst>
      <p:tags r:id="rId1"/>
    </p:custDataLst>
    <p:extLst>
      <p:ext uri="{BB962C8B-B14F-4D97-AF65-F5344CB8AC3E}">
        <p14:creationId xmlns:p14="http://schemas.microsoft.com/office/powerpoint/2010/main" val="1248462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5169A5-0840-4E91-BF8A-79964792BD59}"/>
              </a:ext>
            </a:extLst>
          </p:cNvPr>
          <p:cNvSpPr>
            <a:spLocks noGrp="1"/>
          </p:cNvSpPr>
          <p:nvPr>
            <p:ph type="sldNum" sz="quarter" idx="12"/>
          </p:nvPr>
        </p:nvSpPr>
        <p:spPr/>
        <p:txBody>
          <a:bodyPr/>
          <a:lstStyle/>
          <a:p>
            <a:fld id="{2D485021-2333-A34F-8398-6914E78E4816}" type="slidenum">
              <a:rPr lang="en-US" smtClean="0"/>
              <a:pPr/>
              <a:t>21</a:t>
            </a:fld>
            <a:endParaRPr lang="en-US" dirty="0"/>
          </a:p>
        </p:txBody>
      </p:sp>
      <p:sp>
        <p:nvSpPr>
          <p:cNvPr id="4" name="Title 3">
            <a:extLst>
              <a:ext uri="{FF2B5EF4-FFF2-40B4-BE49-F238E27FC236}">
                <a16:creationId xmlns:a16="http://schemas.microsoft.com/office/drawing/2014/main" id="{825737BB-C4E5-4275-8DC9-4BF3635CCE41}"/>
              </a:ext>
            </a:extLst>
          </p:cNvPr>
          <p:cNvSpPr>
            <a:spLocks noGrp="1"/>
          </p:cNvSpPr>
          <p:nvPr>
            <p:ph type="title"/>
          </p:nvPr>
        </p:nvSpPr>
        <p:spPr/>
        <p:txBody>
          <a:bodyPr/>
          <a:lstStyle/>
          <a:p>
            <a:r>
              <a:rPr lang="en-US" dirty="0"/>
              <a:t>Choose a Template</a:t>
            </a:r>
          </a:p>
        </p:txBody>
      </p:sp>
      <p:pic>
        <p:nvPicPr>
          <p:cNvPr id="5" name="Picture 4" descr="Customer Empathy Map Template">
            <a:extLst>
              <a:ext uri="{FF2B5EF4-FFF2-40B4-BE49-F238E27FC236}">
                <a16:creationId xmlns:a16="http://schemas.microsoft.com/office/drawing/2014/main" id="{442F144E-9D9F-4312-86B9-926A30A33E5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rot="20332500">
            <a:off x="983851" y="1636136"/>
            <a:ext cx="5943600" cy="4295140"/>
          </a:xfrm>
          <a:prstGeom prst="rect">
            <a:avLst/>
          </a:prstGeom>
          <a:noFill/>
          <a:ln>
            <a:noFill/>
          </a:ln>
        </p:spPr>
      </p:pic>
      <p:pic>
        <p:nvPicPr>
          <p:cNvPr id="6" name="Picture 5">
            <a:extLst>
              <a:ext uri="{FF2B5EF4-FFF2-40B4-BE49-F238E27FC236}">
                <a16:creationId xmlns:a16="http://schemas.microsoft.com/office/drawing/2014/main" id="{C63DC51A-B9D6-4251-9E1F-5895AF20FCFE}"/>
              </a:ext>
            </a:extLst>
          </p:cNvPr>
          <p:cNvPicPr/>
          <p:nvPr/>
        </p:nvPicPr>
        <p:blipFill>
          <a:blip r:embed="rId5"/>
          <a:stretch>
            <a:fillRect/>
          </a:stretch>
        </p:blipFill>
        <p:spPr>
          <a:xfrm>
            <a:off x="2252111" y="1291179"/>
            <a:ext cx="5570220" cy="4168140"/>
          </a:xfrm>
          <a:prstGeom prst="rect">
            <a:avLst/>
          </a:prstGeom>
        </p:spPr>
      </p:pic>
      <p:pic>
        <p:nvPicPr>
          <p:cNvPr id="7" name="Picture 6">
            <a:extLst>
              <a:ext uri="{FF2B5EF4-FFF2-40B4-BE49-F238E27FC236}">
                <a16:creationId xmlns:a16="http://schemas.microsoft.com/office/drawing/2014/main" id="{303D5719-DE9C-4D53-8F0A-7434A2BF580C}"/>
              </a:ext>
            </a:extLst>
          </p:cNvPr>
          <p:cNvPicPr/>
          <p:nvPr/>
        </p:nvPicPr>
        <p:blipFill>
          <a:blip r:embed="rId6"/>
          <a:stretch>
            <a:fillRect/>
          </a:stretch>
        </p:blipFill>
        <p:spPr>
          <a:xfrm rot="1906638">
            <a:off x="5685702" y="1165928"/>
            <a:ext cx="5055870" cy="3690687"/>
          </a:xfrm>
          <a:prstGeom prst="rect">
            <a:avLst/>
          </a:prstGeom>
          <a:ln>
            <a:solidFill>
              <a:schemeClr val="tx1"/>
            </a:solidFill>
          </a:ln>
        </p:spPr>
      </p:pic>
      <p:pic>
        <p:nvPicPr>
          <p:cNvPr id="8" name="Picture 7">
            <a:extLst>
              <a:ext uri="{FF2B5EF4-FFF2-40B4-BE49-F238E27FC236}">
                <a16:creationId xmlns:a16="http://schemas.microsoft.com/office/drawing/2014/main" id="{106645C2-E5C0-4AE3-9E93-9D4E87020660}"/>
              </a:ext>
            </a:extLst>
          </p:cNvPr>
          <p:cNvPicPr/>
          <p:nvPr/>
        </p:nvPicPr>
        <p:blipFill>
          <a:blip r:embed="rId7"/>
          <a:stretch>
            <a:fillRect/>
          </a:stretch>
        </p:blipFill>
        <p:spPr>
          <a:xfrm rot="21171197">
            <a:off x="5690974" y="1811201"/>
            <a:ext cx="5943600" cy="4488180"/>
          </a:xfrm>
          <a:prstGeom prst="rect">
            <a:avLst/>
          </a:prstGeom>
        </p:spPr>
      </p:pic>
      <p:pic>
        <p:nvPicPr>
          <p:cNvPr id="9" name="Picture 8">
            <a:extLst>
              <a:ext uri="{FF2B5EF4-FFF2-40B4-BE49-F238E27FC236}">
                <a16:creationId xmlns:a16="http://schemas.microsoft.com/office/drawing/2014/main" id="{D9D8D6CE-B1E4-4EF5-8FCF-FA32D8375279}"/>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20453" y="2567938"/>
            <a:ext cx="5943600" cy="3844290"/>
          </a:xfrm>
          <a:prstGeom prst="rect">
            <a:avLst/>
          </a:prstGeom>
          <a:noFill/>
          <a:ln>
            <a:noFill/>
          </a:ln>
        </p:spPr>
      </p:pic>
    </p:spTree>
    <p:custDataLst>
      <p:tags r:id="rId1"/>
    </p:custDataLst>
    <p:extLst>
      <p:ext uri="{BB962C8B-B14F-4D97-AF65-F5344CB8AC3E}">
        <p14:creationId xmlns:p14="http://schemas.microsoft.com/office/powerpoint/2010/main" val="173194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6000"/>
                            </p:stCondLst>
                            <p:childTnLst>
                              <p:par>
                                <p:cTn id="13" presetID="10" presetClass="entr" presetSubtype="0" fill="hold" nodeType="afterEffect">
                                  <p:stCondLst>
                                    <p:cond delay="5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1500"/>
                            </p:stCondLst>
                            <p:childTnLst>
                              <p:par>
                                <p:cTn id="17" presetID="10" presetClass="entr" presetSubtype="0" fill="hold" nodeType="afterEffect">
                                  <p:stCondLst>
                                    <p:cond delay="5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17000"/>
                            </p:stCondLst>
                            <p:childTnLst>
                              <p:par>
                                <p:cTn id="21" presetID="10" presetClass="entr" presetSubtype="0" fill="hold" nodeType="afterEffect">
                                  <p:stCondLst>
                                    <p:cond delay="50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709D0E-692E-46EA-9F0A-BC78FEE3653B}"/>
              </a:ext>
            </a:extLst>
          </p:cNvPr>
          <p:cNvSpPr>
            <a:spLocks noGrp="1"/>
          </p:cNvSpPr>
          <p:nvPr>
            <p:ph type="sldNum" sz="quarter" idx="12"/>
          </p:nvPr>
        </p:nvSpPr>
        <p:spPr/>
        <p:txBody>
          <a:bodyPr/>
          <a:lstStyle/>
          <a:p>
            <a:fld id="{2D485021-2333-A34F-8398-6914E78E4816}" type="slidenum">
              <a:rPr lang="en-US" smtClean="0"/>
              <a:pPr/>
              <a:t>22</a:t>
            </a:fld>
            <a:endParaRPr lang="en-US" dirty="0"/>
          </a:p>
        </p:txBody>
      </p:sp>
      <p:sp>
        <p:nvSpPr>
          <p:cNvPr id="4" name="Title 3">
            <a:extLst>
              <a:ext uri="{FF2B5EF4-FFF2-40B4-BE49-F238E27FC236}">
                <a16:creationId xmlns:a16="http://schemas.microsoft.com/office/drawing/2014/main" id="{BF9297E3-59BA-472E-ACF1-6B7D23D440FC}"/>
              </a:ext>
            </a:extLst>
          </p:cNvPr>
          <p:cNvSpPr>
            <a:spLocks noGrp="1"/>
          </p:cNvSpPr>
          <p:nvPr>
            <p:ph type="title"/>
          </p:nvPr>
        </p:nvSpPr>
        <p:spPr/>
        <p:txBody>
          <a:bodyPr/>
          <a:lstStyle/>
          <a:p>
            <a:r>
              <a:rPr lang="en-US" dirty="0"/>
              <a:t>Invite Participants</a:t>
            </a:r>
          </a:p>
        </p:txBody>
      </p:sp>
      <p:pic>
        <p:nvPicPr>
          <p:cNvPr id="10" name="Content Placeholder 9" descr="People in a meeting">
            <a:extLst>
              <a:ext uri="{FF2B5EF4-FFF2-40B4-BE49-F238E27FC236}">
                <a16:creationId xmlns:a16="http://schemas.microsoft.com/office/drawing/2014/main" id="{B0E2B9B4-2444-41E2-A13A-8B7FB957E0B5}"/>
              </a:ext>
            </a:extLst>
          </p:cNvPr>
          <p:cNvPicPr>
            <a:picLocks noGrp="1" noChangeAspect="1"/>
          </p:cNvPicPr>
          <p:nvPr>
            <p:ph idx="1"/>
          </p:nvPr>
        </p:nvPicPr>
        <p:blipFill>
          <a:blip r:embed="rId4"/>
          <a:stretch>
            <a:fillRect/>
          </a:stretch>
        </p:blipFill>
        <p:spPr>
          <a:xfrm>
            <a:off x="2720352" y="1363663"/>
            <a:ext cx="6267109" cy="4183062"/>
          </a:xfrm>
        </p:spPr>
      </p:pic>
    </p:spTree>
    <p:custDataLst>
      <p:tags r:id="rId1"/>
    </p:custDataLst>
    <p:extLst>
      <p:ext uri="{BB962C8B-B14F-4D97-AF65-F5344CB8AC3E}">
        <p14:creationId xmlns:p14="http://schemas.microsoft.com/office/powerpoint/2010/main" val="1132061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10658F-B329-4DD2-824A-99D1F9A46CA2}"/>
              </a:ext>
            </a:extLst>
          </p:cNvPr>
          <p:cNvSpPr>
            <a:spLocks noGrp="1"/>
          </p:cNvSpPr>
          <p:nvPr>
            <p:ph type="sldNum" sz="quarter" idx="12"/>
          </p:nvPr>
        </p:nvSpPr>
        <p:spPr/>
        <p:txBody>
          <a:bodyPr/>
          <a:lstStyle/>
          <a:p>
            <a:fld id="{2D485021-2333-A34F-8398-6914E78E4816}" type="slidenum">
              <a:rPr lang="en-US" smtClean="0"/>
              <a:pPr/>
              <a:t>23</a:t>
            </a:fld>
            <a:endParaRPr lang="en-US" dirty="0"/>
          </a:p>
        </p:txBody>
      </p:sp>
      <p:sp>
        <p:nvSpPr>
          <p:cNvPr id="6" name="Content Placeholder 5">
            <a:extLst>
              <a:ext uri="{FF2B5EF4-FFF2-40B4-BE49-F238E27FC236}">
                <a16:creationId xmlns:a16="http://schemas.microsoft.com/office/drawing/2014/main" id="{96BD4AD0-7A33-4CC1-B728-3F0BC8C46596}"/>
              </a:ext>
            </a:extLst>
          </p:cNvPr>
          <p:cNvSpPr>
            <a:spLocks noGrp="1"/>
          </p:cNvSpPr>
          <p:nvPr>
            <p:ph idx="1"/>
          </p:nvPr>
        </p:nvSpPr>
        <p:spPr/>
        <p:txBody>
          <a:bodyPr/>
          <a:lstStyle/>
          <a:p>
            <a:pPr marL="0" indent="0">
              <a:buNone/>
            </a:pPr>
            <a:r>
              <a:rPr lang="en-US" dirty="0"/>
              <a:t>What is one source of information that might be helpful when you are preparing to create an empathy map?</a:t>
            </a:r>
          </a:p>
        </p:txBody>
      </p:sp>
      <p:sp>
        <p:nvSpPr>
          <p:cNvPr id="5" name="Title 4">
            <a:extLst>
              <a:ext uri="{FF2B5EF4-FFF2-40B4-BE49-F238E27FC236}">
                <a16:creationId xmlns:a16="http://schemas.microsoft.com/office/drawing/2014/main" id="{0CA47972-C64B-43BB-A42C-D374D0C9A44D}"/>
              </a:ext>
            </a:extLst>
          </p:cNvPr>
          <p:cNvSpPr>
            <a:spLocks noGrp="1"/>
          </p:cNvSpPr>
          <p:nvPr>
            <p:ph type="title"/>
          </p:nvPr>
        </p:nvSpPr>
        <p:spPr/>
        <p:txBody>
          <a:bodyPr/>
          <a:lstStyle/>
          <a:p>
            <a:r>
              <a:rPr lang="en-US" dirty="0"/>
              <a:t>Nudge Your Neighbor</a:t>
            </a:r>
          </a:p>
        </p:txBody>
      </p:sp>
      <p:pic>
        <p:nvPicPr>
          <p:cNvPr id="7" name="Picture 6" descr="A picture containing text&#10;&#10;Description automatically generated">
            <a:extLst>
              <a:ext uri="{FF2B5EF4-FFF2-40B4-BE49-F238E27FC236}">
                <a16:creationId xmlns:a16="http://schemas.microsoft.com/office/drawing/2014/main" id="{19D7586B-05DF-4756-AE3B-EC9E9328A600}"/>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0" y="2351484"/>
            <a:ext cx="12192000" cy="4506516"/>
          </a:xfrm>
          <a:prstGeom prst="rect">
            <a:avLst/>
          </a:prstGeom>
        </p:spPr>
      </p:pic>
    </p:spTree>
    <p:custDataLst>
      <p:tags r:id="rId1"/>
    </p:custDataLst>
    <p:extLst>
      <p:ext uri="{BB962C8B-B14F-4D97-AF65-F5344CB8AC3E}">
        <p14:creationId xmlns:p14="http://schemas.microsoft.com/office/powerpoint/2010/main" val="22682283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CCD0-A6E3-4317-9635-73D5B25C0AF1}"/>
              </a:ext>
            </a:extLst>
          </p:cNvPr>
          <p:cNvSpPr>
            <a:spLocks noGrp="1"/>
          </p:cNvSpPr>
          <p:nvPr>
            <p:ph type="title"/>
          </p:nvPr>
        </p:nvSpPr>
        <p:spPr/>
        <p:txBody>
          <a:bodyPr/>
          <a:lstStyle/>
          <a:p>
            <a:r>
              <a:rPr lang="en-US" dirty="0"/>
              <a:t>Creating the Map</a:t>
            </a:r>
          </a:p>
        </p:txBody>
      </p:sp>
    </p:spTree>
    <p:custDataLst>
      <p:tags r:id="rId1"/>
    </p:custDataLst>
    <p:extLst>
      <p:ext uri="{BB962C8B-B14F-4D97-AF65-F5344CB8AC3E}">
        <p14:creationId xmlns:p14="http://schemas.microsoft.com/office/powerpoint/2010/main" val="2579540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D2837A-9503-457E-A955-25E22D27B177}"/>
              </a:ext>
            </a:extLst>
          </p:cNvPr>
          <p:cNvSpPr>
            <a:spLocks noGrp="1"/>
          </p:cNvSpPr>
          <p:nvPr>
            <p:ph type="sldNum" sz="quarter" idx="12"/>
          </p:nvPr>
        </p:nvSpPr>
        <p:spPr/>
        <p:txBody>
          <a:bodyPr/>
          <a:lstStyle/>
          <a:p>
            <a:fld id="{2D485021-2333-A34F-8398-6914E78E4816}" type="slidenum">
              <a:rPr lang="en-US" smtClean="0"/>
              <a:pPr/>
              <a:t>25</a:t>
            </a:fld>
            <a:endParaRPr lang="en-US" dirty="0"/>
          </a:p>
        </p:txBody>
      </p:sp>
      <p:sp>
        <p:nvSpPr>
          <p:cNvPr id="3" name="Content Placeholder 2">
            <a:extLst>
              <a:ext uri="{FF2B5EF4-FFF2-40B4-BE49-F238E27FC236}">
                <a16:creationId xmlns:a16="http://schemas.microsoft.com/office/drawing/2014/main" id="{8A80F2F0-D36C-4871-8989-99350422F244}"/>
              </a:ext>
            </a:extLst>
          </p:cNvPr>
          <p:cNvSpPr>
            <a:spLocks noGrp="1"/>
          </p:cNvSpPr>
          <p:nvPr>
            <p:ph idx="1"/>
          </p:nvPr>
        </p:nvSpPr>
        <p:spPr>
          <a:xfrm>
            <a:off x="1070811" y="1364342"/>
            <a:ext cx="10227489" cy="4182873"/>
          </a:xfrm>
        </p:spPr>
        <p:txBody>
          <a:bodyPr/>
          <a:lstStyle/>
          <a:p>
            <a:r>
              <a:rPr lang="en-US" dirty="0"/>
              <a:t>Gather everyone in the same room</a:t>
            </a:r>
          </a:p>
          <a:p>
            <a:r>
              <a:rPr lang="en-US" dirty="0"/>
              <a:t>Share the purpose for the map</a:t>
            </a:r>
          </a:p>
          <a:p>
            <a:r>
              <a:rPr lang="en-US" dirty="0"/>
              <a:t>Decide on the type of customer you’d like to map</a:t>
            </a:r>
          </a:p>
          <a:p>
            <a:r>
              <a:rPr lang="en-US" dirty="0"/>
              <a:t>Create a list of questions to consider</a:t>
            </a:r>
          </a:p>
          <a:p>
            <a:r>
              <a:rPr lang="en-US" dirty="0"/>
              <a:t>Add answers to the different sections, using post-it notes</a:t>
            </a:r>
          </a:p>
          <a:p>
            <a:r>
              <a:rPr lang="en-US" dirty="0"/>
              <a:t>Consider each section of the map – think, feel, do, see, hear, etc.</a:t>
            </a:r>
          </a:p>
          <a:p>
            <a:r>
              <a:rPr lang="en-US" dirty="0"/>
              <a:t>Identify areas where more research might be needed</a:t>
            </a:r>
          </a:p>
          <a:p>
            <a:r>
              <a:rPr lang="en-US" dirty="0"/>
              <a:t>Wrap up, summarize, and identify insights</a:t>
            </a:r>
          </a:p>
          <a:p>
            <a:pPr marL="0" indent="0">
              <a:buNone/>
            </a:pPr>
            <a:endParaRPr lang="en-US" dirty="0"/>
          </a:p>
        </p:txBody>
      </p:sp>
      <p:sp>
        <p:nvSpPr>
          <p:cNvPr id="4" name="Title 3">
            <a:extLst>
              <a:ext uri="{FF2B5EF4-FFF2-40B4-BE49-F238E27FC236}">
                <a16:creationId xmlns:a16="http://schemas.microsoft.com/office/drawing/2014/main" id="{C676DFB4-B587-4D5A-8DA0-868F58D84BAD}"/>
              </a:ext>
            </a:extLst>
          </p:cNvPr>
          <p:cNvSpPr>
            <a:spLocks noGrp="1"/>
          </p:cNvSpPr>
          <p:nvPr>
            <p:ph type="title"/>
          </p:nvPr>
        </p:nvSpPr>
        <p:spPr/>
        <p:txBody>
          <a:bodyPr/>
          <a:lstStyle/>
          <a:p>
            <a:r>
              <a:rPr lang="en-US" dirty="0"/>
              <a:t>The Process</a:t>
            </a:r>
          </a:p>
        </p:txBody>
      </p:sp>
    </p:spTree>
    <p:custDataLst>
      <p:tags r:id="rId1"/>
    </p:custDataLst>
    <p:extLst>
      <p:ext uri="{BB962C8B-B14F-4D97-AF65-F5344CB8AC3E}">
        <p14:creationId xmlns:p14="http://schemas.microsoft.com/office/powerpoint/2010/main" val="239703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232AE0-8050-410B-8B3D-8549E37DEC95}"/>
              </a:ext>
            </a:extLst>
          </p:cNvPr>
          <p:cNvSpPr>
            <a:spLocks noGrp="1"/>
          </p:cNvSpPr>
          <p:nvPr>
            <p:ph type="sldNum" sz="quarter" idx="12"/>
          </p:nvPr>
        </p:nvSpPr>
        <p:spPr/>
        <p:txBody>
          <a:bodyPr/>
          <a:lstStyle/>
          <a:p>
            <a:fld id="{2D485021-2333-A34F-8398-6914E78E4816}" type="slidenum">
              <a:rPr lang="en-US" smtClean="0"/>
              <a:pPr/>
              <a:t>26</a:t>
            </a:fld>
            <a:endParaRPr lang="en-US" dirty="0"/>
          </a:p>
        </p:txBody>
      </p:sp>
      <p:sp>
        <p:nvSpPr>
          <p:cNvPr id="3" name="Content Placeholder 2">
            <a:extLst>
              <a:ext uri="{FF2B5EF4-FFF2-40B4-BE49-F238E27FC236}">
                <a16:creationId xmlns:a16="http://schemas.microsoft.com/office/drawing/2014/main" id="{F441F044-CFA8-4D5D-A2FA-F373DFFB0340}"/>
              </a:ext>
            </a:extLst>
          </p:cNvPr>
          <p:cNvSpPr>
            <a:spLocks noGrp="1"/>
          </p:cNvSpPr>
          <p:nvPr>
            <p:ph idx="1"/>
          </p:nvPr>
        </p:nvSpPr>
        <p:spPr>
          <a:xfrm>
            <a:off x="1094874" y="1364342"/>
            <a:ext cx="10203426" cy="4182873"/>
          </a:xfrm>
        </p:spPr>
        <p:txBody>
          <a:bodyPr/>
          <a:lstStyle/>
          <a:p>
            <a:r>
              <a:rPr lang="en-US" dirty="0"/>
              <a:t>Don’t empathize with just your ideal customer.</a:t>
            </a:r>
          </a:p>
          <a:p>
            <a:r>
              <a:rPr lang="en-US" dirty="0"/>
              <a:t>Encourage cross-functional team participation.</a:t>
            </a:r>
          </a:p>
          <a:p>
            <a:r>
              <a:rPr lang="en-US" dirty="0"/>
              <a:t>Don’t get slowed down on what goes where.</a:t>
            </a:r>
          </a:p>
          <a:p>
            <a:r>
              <a:rPr lang="en-US" dirty="0"/>
              <a:t>Only explore what pertains to the customer’s perception related to the purpose of the map.</a:t>
            </a:r>
          </a:p>
          <a:p>
            <a:r>
              <a:rPr lang="en-US" dirty="0"/>
              <a:t>Change or streamline the sections to suit your situation and needs.</a:t>
            </a:r>
          </a:p>
          <a:p>
            <a:r>
              <a:rPr lang="en-US" dirty="0"/>
              <a:t>Follow the rule, “one persona per map.”</a:t>
            </a:r>
          </a:p>
          <a:p>
            <a:r>
              <a:rPr lang="en-US" dirty="0"/>
              <a:t>Flesh out the persona before beginning.</a:t>
            </a:r>
          </a:p>
          <a:p>
            <a:r>
              <a:rPr lang="en-US" dirty="0"/>
              <a:t>Encourage participants to talk about their thoughts.</a:t>
            </a:r>
          </a:p>
        </p:txBody>
      </p:sp>
      <p:sp>
        <p:nvSpPr>
          <p:cNvPr id="4" name="Title 3">
            <a:extLst>
              <a:ext uri="{FF2B5EF4-FFF2-40B4-BE49-F238E27FC236}">
                <a16:creationId xmlns:a16="http://schemas.microsoft.com/office/drawing/2014/main" id="{658D7022-4557-4F85-B512-CDF5ACAB35E7}"/>
              </a:ext>
            </a:extLst>
          </p:cNvPr>
          <p:cNvSpPr>
            <a:spLocks noGrp="1"/>
          </p:cNvSpPr>
          <p:nvPr>
            <p:ph type="title"/>
          </p:nvPr>
        </p:nvSpPr>
        <p:spPr/>
        <p:txBody>
          <a:bodyPr/>
          <a:lstStyle/>
          <a:p>
            <a:r>
              <a:rPr lang="en-US" dirty="0"/>
              <a:t>Tips</a:t>
            </a:r>
          </a:p>
        </p:txBody>
      </p:sp>
    </p:spTree>
    <p:custDataLst>
      <p:tags r:id="rId1"/>
    </p:custDataLst>
    <p:extLst>
      <p:ext uri="{BB962C8B-B14F-4D97-AF65-F5344CB8AC3E}">
        <p14:creationId xmlns:p14="http://schemas.microsoft.com/office/powerpoint/2010/main" val="2313028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A16E42-E0E1-4BC7-9E58-60EFC114C395}"/>
              </a:ext>
            </a:extLst>
          </p:cNvPr>
          <p:cNvSpPr>
            <a:spLocks noGrp="1"/>
          </p:cNvSpPr>
          <p:nvPr>
            <p:ph type="sldNum" sz="quarter" idx="12"/>
          </p:nvPr>
        </p:nvSpPr>
        <p:spPr/>
        <p:txBody>
          <a:bodyPr/>
          <a:lstStyle/>
          <a:p>
            <a:fld id="{2D485021-2333-A34F-8398-6914E78E4816}" type="slidenum">
              <a:rPr lang="en-US" smtClean="0"/>
              <a:pPr/>
              <a:t>27</a:t>
            </a:fld>
            <a:endParaRPr lang="en-US" dirty="0"/>
          </a:p>
        </p:txBody>
      </p:sp>
      <p:sp>
        <p:nvSpPr>
          <p:cNvPr id="3" name="Content Placeholder 2">
            <a:extLst>
              <a:ext uri="{FF2B5EF4-FFF2-40B4-BE49-F238E27FC236}">
                <a16:creationId xmlns:a16="http://schemas.microsoft.com/office/drawing/2014/main" id="{7FD5AFF8-89AE-4FB0-AAF3-53BDDFFE1445}"/>
              </a:ext>
            </a:extLst>
          </p:cNvPr>
          <p:cNvSpPr>
            <a:spLocks noGrp="1"/>
          </p:cNvSpPr>
          <p:nvPr>
            <p:ph idx="1"/>
          </p:nvPr>
        </p:nvSpPr>
        <p:spPr>
          <a:xfrm>
            <a:off x="1179095" y="1364342"/>
            <a:ext cx="10119205" cy="4182873"/>
          </a:xfrm>
        </p:spPr>
        <p:txBody>
          <a:bodyPr/>
          <a:lstStyle/>
          <a:p>
            <a:r>
              <a:rPr lang="en-US" dirty="0"/>
              <a:t>Plan a new strategy</a:t>
            </a:r>
          </a:p>
          <a:p>
            <a:r>
              <a:rPr lang="en-US" dirty="0"/>
              <a:t>Gut check for canned responses</a:t>
            </a:r>
          </a:p>
          <a:p>
            <a:r>
              <a:rPr lang="en-US" dirty="0"/>
              <a:t>Train new team members</a:t>
            </a:r>
          </a:p>
          <a:p>
            <a:r>
              <a:rPr lang="en-US" dirty="0"/>
              <a:t>Save as a physical reminder of your customer’s viewpoint</a:t>
            </a:r>
          </a:p>
          <a:p>
            <a:r>
              <a:rPr lang="en-US" dirty="0"/>
              <a:t>Ask yourself “why” for strange or surprising behavior to create new insights</a:t>
            </a:r>
          </a:p>
          <a:p>
            <a:r>
              <a:rPr lang="en-US" dirty="0"/>
              <a:t>Take action on your insights</a:t>
            </a:r>
          </a:p>
        </p:txBody>
      </p:sp>
      <p:sp>
        <p:nvSpPr>
          <p:cNvPr id="4" name="Title 3">
            <a:extLst>
              <a:ext uri="{FF2B5EF4-FFF2-40B4-BE49-F238E27FC236}">
                <a16:creationId xmlns:a16="http://schemas.microsoft.com/office/drawing/2014/main" id="{4B261A94-6918-4E04-9F4E-1FC1C582DA90}"/>
              </a:ext>
            </a:extLst>
          </p:cNvPr>
          <p:cNvSpPr>
            <a:spLocks noGrp="1"/>
          </p:cNvSpPr>
          <p:nvPr>
            <p:ph type="title"/>
          </p:nvPr>
        </p:nvSpPr>
        <p:spPr/>
        <p:txBody>
          <a:bodyPr/>
          <a:lstStyle/>
          <a:p>
            <a:r>
              <a:rPr lang="en-US" dirty="0"/>
              <a:t>What to Do with Your Map</a:t>
            </a:r>
          </a:p>
        </p:txBody>
      </p:sp>
    </p:spTree>
    <p:custDataLst>
      <p:tags r:id="rId1"/>
    </p:custDataLst>
    <p:extLst>
      <p:ext uri="{BB962C8B-B14F-4D97-AF65-F5344CB8AC3E}">
        <p14:creationId xmlns:p14="http://schemas.microsoft.com/office/powerpoint/2010/main" val="2115513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10658F-B329-4DD2-824A-99D1F9A46CA2}"/>
              </a:ext>
            </a:extLst>
          </p:cNvPr>
          <p:cNvSpPr>
            <a:spLocks noGrp="1"/>
          </p:cNvSpPr>
          <p:nvPr>
            <p:ph type="sldNum" sz="quarter" idx="12"/>
          </p:nvPr>
        </p:nvSpPr>
        <p:spPr/>
        <p:txBody>
          <a:bodyPr/>
          <a:lstStyle/>
          <a:p>
            <a:fld id="{2D485021-2333-A34F-8398-6914E78E4816}" type="slidenum">
              <a:rPr lang="en-US" smtClean="0"/>
              <a:pPr/>
              <a:t>28</a:t>
            </a:fld>
            <a:endParaRPr lang="en-US" dirty="0"/>
          </a:p>
        </p:txBody>
      </p:sp>
      <p:sp>
        <p:nvSpPr>
          <p:cNvPr id="6" name="Content Placeholder 5">
            <a:extLst>
              <a:ext uri="{FF2B5EF4-FFF2-40B4-BE49-F238E27FC236}">
                <a16:creationId xmlns:a16="http://schemas.microsoft.com/office/drawing/2014/main" id="{96BD4AD0-7A33-4CC1-B728-3F0BC8C46596}"/>
              </a:ext>
            </a:extLst>
          </p:cNvPr>
          <p:cNvSpPr>
            <a:spLocks noGrp="1"/>
          </p:cNvSpPr>
          <p:nvPr>
            <p:ph idx="1"/>
          </p:nvPr>
        </p:nvSpPr>
        <p:spPr/>
        <p:txBody>
          <a:bodyPr/>
          <a:lstStyle/>
          <a:p>
            <a:pPr marL="0" indent="0">
              <a:buNone/>
            </a:pPr>
            <a:r>
              <a:rPr lang="en-US" dirty="0"/>
              <a:t>What is a customer situation that you think would benefit from empathy mapping?</a:t>
            </a:r>
          </a:p>
        </p:txBody>
      </p:sp>
      <p:sp>
        <p:nvSpPr>
          <p:cNvPr id="5" name="Title 4">
            <a:extLst>
              <a:ext uri="{FF2B5EF4-FFF2-40B4-BE49-F238E27FC236}">
                <a16:creationId xmlns:a16="http://schemas.microsoft.com/office/drawing/2014/main" id="{0CA47972-C64B-43BB-A42C-D374D0C9A44D}"/>
              </a:ext>
            </a:extLst>
          </p:cNvPr>
          <p:cNvSpPr>
            <a:spLocks noGrp="1"/>
          </p:cNvSpPr>
          <p:nvPr>
            <p:ph type="title"/>
          </p:nvPr>
        </p:nvSpPr>
        <p:spPr/>
        <p:txBody>
          <a:bodyPr/>
          <a:lstStyle/>
          <a:p>
            <a:r>
              <a:rPr lang="en-US" dirty="0"/>
              <a:t>Nudge Your Neighbor</a:t>
            </a:r>
          </a:p>
        </p:txBody>
      </p:sp>
      <p:pic>
        <p:nvPicPr>
          <p:cNvPr id="7" name="Picture 6" descr="A picture containing text&#10;&#10;Description automatically generated">
            <a:extLst>
              <a:ext uri="{FF2B5EF4-FFF2-40B4-BE49-F238E27FC236}">
                <a16:creationId xmlns:a16="http://schemas.microsoft.com/office/drawing/2014/main" id="{19D7586B-05DF-4756-AE3B-EC9E9328A600}"/>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0" y="2351484"/>
            <a:ext cx="12192000" cy="4506516"/>
          </a:xfrm>
          <a:prstGeom prst="rect">
            <a:avLst/>
          </a:prstGeom>
        </p:spPr>
      </p:pic>
    </p:spTree>
    <p:custDataLst>
      <p:tags r:id="rId1"/>
    </p:custDataLst>
    <p:extLst>
      <p:ext uri="{BB962C8B-B14F-4D97-AF65-F5344CB8AC3E}">
        <p14:creationId xmlns:p14="http://schemas.microsoft.com/office/powerpoint/2010/main" val="1432780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D2837A-9503-457E-A955-25E22D27B177}"/>
              </a:ext>
            </a:extLst>
          </p:cNvPr>
          <p:cNvSpPr>
            <a:spLocks noGrp="1"/>
          </p:cNvSpPr>
          <p:nvPr>
            <p:ph type="sldNum" sz="quarter" idx="12"/>
          </p:nvPr>
        </p:nvSpPr>
        <p:spPr/>
        <p:txBody>
          <a:bodyPr/>
          <a:lstStyle/>
          <a:p>
            <a:fld id="{2D485021-2333-A34F-8398-6914E78E4816}" type="slidenum">
              <a:rPr lang="en-US" smtClean="0"/>
              <a:pPr/>
              <a:t>29</a:t>
            </a:fld>
            <a:endParaRPr lang="en-US" dirty="0"/>
          </a:p>
        </p:txBody>
      </p:sp>
      <p:sp>
        <p:nvSpPr>
          <p:cNvPr id="4" name="Title 3">
            <a:extLst>
              <a:ext uri="{FF2B5EF4-FFF2-40B4-BE49-F238E27FC236}">
                <a16:creationId xmlns:a16="http://schemas.microsoft.com/office/drawing/2014/main" id="{C676DFB4-B587-4D5A-8DA0-868F58D84BAD}"/>
              </a:ext>
            </a:extLst>
          </p:cNvPr>
          <p:cNvSpPr>
            <a:spLocks noGrp="1"/>
          </p:cNvSpPr>
          <p:nvPr>
            <p:ph type="title"/>
          </p:nvPr>
        </p:nvSpPr>
        <p:spPr/>
        <p:txBody>
          <a:bodyPr/>
          <a:lstStyle/>
          <a:p>
            <a:r>
              <a:rPr lang="en-US" dirty="0"/>
              <a:t>Scenarios</a:t>
            </a:r>
          </a:p>
        </p:txBody>
      </p:sp>
      <p:sp>
        <p:nvSpPr>
          <p:cNvPr id="5" name="Rectangle: Rounded Corners 4">
            <a:extLst>
              <a:ext uri="{FF2B5EF4-FFF2-40B4-BE49-F238E27FC236}">
                <a16:creationId xmlns:a16="http://schemas.microsoft.com/office/drawing/2014/main" id="{341FF276-71EB-4B81-BE1C-45D6C01E91D1}"/>
              </a:ext>
            </a:extLst>
          </p:cNvPr>
          <p:cNvSpPr/>
          <p:nvPr/>
        </p:nvSpPr>
        <p:spPr>
          <a:xfrm>
            <a:off x="710366" y="1310785"/>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A</a:t>
            </a:r>
            <a:endParaRPr lang="en-US" dirty="0"/>
          </a:p>
          <a:p>
            <a:pPr algn="ctr"/>
            <a:r>
              <a:rPr lang="en-US" dirty="0"/>
              <a:t>A couple who live in the city center decide they want to try camping this weekend. </a:t>
            </a:r>
          </a:p>
        </p:txBody>
      </p:sp>
      <p:sp>
        <p:nvSpPr>
          <p:cNvPr id="6" name="Rectangle: Rounded Corners 5">
            <a:extLst>
              <a:ext uri="{FF2B5EF4-FFF2-40B4-BE49-F238E27FC236}">
                <a16:creationId xmlns:a16="http://schemas.microsoft.com/office/drawing/2014/main" id="{B2DC48B2-0588-4CAD-8AAE-926C8E5DD938}"/>
              </a:ext>
            </a:extLst>
          </p:cNvPr>
          <p:cNvSpPr/>
          <p:nvPr/>
        </p:nvSpPr>
        <p:spPr>
          <a:xfrm>
            <a:off x="4416739" y="1310785"/>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B</a:t>
            </a:r>
            <a:endParaRPr lang="en-US" dirty="0"/>
          </a:p>
          <a:p>
            <a:pPr algn="ctr"/>
            <a:r>
              <a:rPr lang="en-US" dirty="0"/>
              <a:t>A middle-aged man is riding a motorcycle for the first time.</a:t>
            </a:r>
          </a:p>
        </p:txBody>
      </p:sp>
      <p:sp>
        <p:nvSpPr>
          <p:cNvPr id="7" name="Rectangle: Rounded Corners 6">
            <a:extLst>
              <a:ext uri="{FF2B5EF4-FFF2-40B4-BE49-F238E27FC236}">
                <a16:creationId xmlns:a16="http://schemas.microsoft.com/office/drawing/2014/main" id="{3417071E-A06C-4239-AD72-021BFD4274FC}"/>
              </a:ext>
            </a:extLst>
          </p:cNvPr>
          <p:cNvSpPr/>
          <p:nvPr/>
        </p:nvSpPr>
        <p:spPr>
          <a:xfrm>
            <a:off x="8123112" y="1310785"/>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C</a:t>
            </a:r>
          </a:p>
          <a:p>
            <a:pPr algn="ctr"/>
            <a:r>
              <a:rPr lang="en-US" dirty="0"/>
              <a:t>A teenager on his 15</a:t>
            </a:r>
            <a:r>
              <a:rPr lang="en-US" baseline="30000" dirty="0"/>
              <a:t>th</a:t>
            </a:r>
            <a:r>
              <a:rPr lang="en-US" dirty="0"/>
              <a:t> birthday is trying to get his driver’s license.</a:t>
            </a:r>
          </a:p>
        </p:txBody>
      </p:sp>
      <p:sp>
        <p:nvSpPr>
          <p:cNvPr id="8" name="Rectangle: Rounded Corners 7">
            <a:extLst>
              <a:ext uri="{FF2B5EF4-FFF2-40B4-BE49-F238E27FC236}">
                <a16:creationId xmlns:a16="http://schemas.microsoft.com/office/drawing/2014/main" id="{787D4B29-1AB8-433B-B865-A52EB561A0BE}"/>
              </a:ext>
            </a:extLst>
          </p:cNvPr>
          <p:cNvSpPr/>
          <p:nvPr/>
        </p:nvSpPr>
        <p:spPr>
          <a:xfrm>
            <a:off x="710366" y="3584754"/>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D</a:t>
            </a:r>
            <a:r>
              <a:rPr lang="en-US" sz="1800" b="1" dirty="0">
                <a:latin typeface="+mj-lt"/>
              </a:rPr>
              <a:t> </a:t>
            </a:r>
          </a:p>
          <a:p>
            <a:pPr algn="ctr"/>
            <a:r>
              <a:rPr lang="en-US" dirty="0"/>
              <a:t>A woman is taking her first international business trip.</a:t>
            </a:r>
          </a:p>
        </p:txBody>
      </p:sp>
      <p:sp>
        <p:nvSpPr>
          <p:cNvPr id="9" name="Rectangle: Rounded Corners 8">
            <a:extLst>
              <a:ext uri="{FF2B5EF4-FFF2-40B4-BE49-F238E27FC236}">
                <a16:creationId xmlns:a16="http://schemas.microsoft.com/office/drawing/2014/main" id="{C651D30C-E338-4B2B-90D8-E92F9B3643B6}"/>
              </a:ext>
            </a:extLst>
          </p:cNvPr>
          <p:cNvSpPr/>
          <p:nvPr/>
        </p:nvSpPr>
        <p:spPr>
          <a:xfrm>
            <a:off x="4416739" y="3584754"/>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E</a:t>
            </a:r>
            <a:r>
              <a:rPr lang="en-US" sz="1800" b="1" dirty="0">
                <a:latin typeface="+mj-lt"/>
              </a:rPr>
              <a:t> </a:t>
            </a:r>
          </a:p>
          <a:p>
            <a:pPr algn="ctr"/>
            <a:r>
              <a:rPr lang="en-US" dirty="0"/>
              <a:t>A man just had his first car accident. </a:t>
            </a:r>
          </a:p>
        </p:txBody>
      </p:sp>
      <p:sp>
        <p:nvSpPr>
          <p:cNvPr id="10" name="Rectangle: Rounded Corners 9">
            <a:extLst>
              <a:ext uri="{FF2B5EF4-FFF2-40B4-BE49-F238E27FC236}">
                <a16:creationId xmlns:a16="http://schemas.microsoft.com/office/drawing/2014/main" id="{AF5D49B4-B9B7-4729-B491-BE8B9F165842}"/>
              </a:ext>
            </a:extLst>
          </p:cNvPr>
          <p:cNvSpPr/>
          <p:nvPr/>
        </p:nvSpPr>
        <p:spPr>
          <a:xfrm>
            <a:off x="8123112" y="3584754"/>
            <a:ext cx="3475978" cy="21182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F</a:t>
            </a:r>
            <a:r>
              <a:rPr lang="en-US" sz="1800" b="1" dirty="0">
                <a:latin typeface="+mj-lt"/>
              </a:rPr>
              <a:t> </a:t>
            </a:r>
          </a:p>
          <a:p>
            <a:pPr algn="ctr"/>
            <a:r>
              <a:rPr lang="en-US" dirty="0"/>
              <a:t>A young mother just lost your wallet at the mall.</a:t>
            </a:r>
          </a:p>
        </p:txBody>
      </p:sp>
    </p:spTree>
    <p:custDataLst>
      <p:tags r:id="rId1"/>
    </p:custDataLst>
    <p:extLst>
      <p:ext uri="{BB962C8B-B14F-4D97-AF65-F5344CB8AC3E}">
        <p14:creationId xmlns:p14="http://schemas.microsoft.com/office/powerpoint/2010/main" val="599105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p:txBody>
          <a:bodyPr/>
          <a:lstStyle/>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a:t>
            </a:r>
            <a:r>
              <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key factors for success </a:t>
            </a:r>
            <a:r>
              <a:rPr lang="en-US" sz="1200" dirty="0">
                <a:effectLst/>
                <a:latin typeface="Calibri" panose="020F0502020204030204" pitchFamily="34" charset="0"/>
                <a:ea typeface="Calibri" panose="020F0502020204030204" pitchFamily="34" charset="0"/>
                <a:cs typeface="Times New Roman" panose="02020603050405020304" pitchFamily="18" charset="0"/>
              </a:rPr>
              <a:t>in the workshop are how comfortable you are with the material and inserting personal stories to help illustrate the content. To get comfortable with the material, plan to start preparing at least one week ahead of time.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Read through the speaker’s notes a number of times over the first couple of days.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notes of stories you could add and points you want to emphasize.</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Do NOT plan to read the speaker’s notes word-for-word. The notes provide background information for the trainer to make sure you are comfortable with all of the content.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You also do not have to cover every bullet on every slide, and participants certainly don’t need you to read them off the slide to them. For each tip, you can say here are some things you can do to support this tip, and then just highlight 2-3 of them. Or you can ask participants to look down the list and choose 1-2 they want to discuss. All of the points are in the Participant Workbook, so everyone has a record of them for reference.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After you have read through all of the notes several times and made your own notations, </a:t>
            </a:r>
            <a:r>
              <a:rPr lang="en-US" sz="1200" dirty="0">
                <a:latin typeface="Calibri" panose="020F0502020204030204" pitchFamily="34" charset="0"/>
                <a:ea typeface="Calibri" panose="020F0502020204030204" pitchFamily="34" charset="0"/>
                <a:cs typeface="Times New Roman" panose="02020603050405020304" pitchFamily="18" charset="0"/>
              </a:rPr>
              <a:t>practice with </a:t>
            </a:r>
            <a:r>
              <a:rPr lang="en-US" sz="1200" dirty="0">
                <a:effectLst/>
                <a:latin typeface="Calibri" panose="020F0502020204030204" pitchFamily="34" charset="0"/>
                <a:ea typeface="Calibri" panose="020F0502020204030204" pitchFamily="34" charset="0"/>
                <a:cs typeface="Times New Roman" panose="02020603050405020304" pitchFamily="18" charset="0"/>
              </a:rPr>
              <a:t>your own words, adding your stories. Do this at least once a day for several days ahead of time until you can deliver the entire workshop smoothly and confidently. </a:t>
            </a:r>
          </a:p>
          <a:p>
            <a:pPr marL="0" indent="0">
              <a:buNone/>
            </a:pP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Preparing to Lead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marR="0" indent="0">
              <a:lnSpc>
                <a:spcPct val="107000"/>
              </a:lnSpc>
              <a:spcBef>
                <a:spcPts val="0"/>
              </a:spcBef>
              <a:spcAft>
                <a:spcPts val="800"/>
              </a:spcAft>
              <a:buNone/>
            </a:pPr>
            <a:r>
              <a:rPr lang="en-US" sz="12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THE DAY OF THE WORKSHOP</a:t>
            </a:r>
            <a:endPar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If delivering in person:</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that the room is setup. If people are going to bring food and drinks, make sure they have enough space for those items. And it can be a good idea to have extra paper towels or napkins available.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Set up two flip chart pages with the two questions and place them in different places in the room with markers nearby.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Print out copies of the Participant Workbook and have one at each place.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Have tent cards at each place for people to write their names upon and display in front of them.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you are in the room and ready at least 15 minutes before the workshop is scheduled to begin.</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If delivering virtually:</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you are comfortable with the platform you are going to be using. You should have practiced the workshop on the platform several times ahead of the workshop.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Email all the participants a copy of the Participant Workbook and encourage them to print them out to use during the workshop.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Have the pre-activity set up as two open-ended poll questions, a divided whiteboard, or two chat pods (with maybe a third chat pod for introductions).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Be present in the virtual room at least 15 minutes before the workshop is scheduled to begin.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As people enter the room, welcome them and start interacting with them. </a:t>
            </a:r>
          </a:p>
          <a:p>
            <a:pPr marL="0" indent="0">
              <a:buNone/>
            </a:pPr>
            <a:endParaRPr lang="en-US" sz="1200" dirty="0"/>
          </a:p>
        </p:txBody>
      </p:sp>
    </p:spTree>
    <p:custDataLst>
      <p:tags r:id="rId1"/>
    </p:custDataLst>
    <p:extLst>
      <p:ext uri="{BB962C8B-B14F-4D97-AF65-F5344CB8AC3E}">
        <p14:creationId xmlns:p14="http://schemas.microsoft.com/office/powerpoint/2010/main" val="1921240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E064D03-109C-411E-965B-71E16107D35E}"/>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4200" dirty="0">
                <a:ea typeface="+mj-ea"/>
                <a:cs typeface="+mj-cs"/>
              </a:rPr>
              <a:t>Creating An Empathy Map</a:t>
            </a:r>
          </a:p>
        </p:txBody>
      </p:sp>
      <p:sp>
        <p:nvSpPr>
          <p:cNvPr id="1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FA0455A-2968-40A7-A311-05F8AE662276}"/>
              </a:ext>
            </a:extLst>
          </p:cNvPr>
          <p:cNvSpPr>
            <a:spLocks noGrp="1"/>
          </p:cNvSpPr>
          <p:nvPr>
            <p:ph idx="1"/>
          </p:nvPr>
        </p:nvSpPr>
        <p:spPr>
          <a:xfrm>
            <a:off x="640080" y="2872899"/>
            <a:ext cx="4243589" cy="3320668"/>
          </a:xfrm>
        </p:spPr>
        <p:txBody>
          <a:bodyPr vert="horz" lIns="91440" tIns="45720" rIns="91440" bIns="45720" rtlCol="0">
            <a:normAutofit/>
          </a:bodyPr>
          <a:lstStyle/>
          <a:p>
            <a:pPr>
              <a:lnSpc>
                <a:spcPct val="90000"/>
              </a:lnSpc>
              <a:buFont typeface="Arial" panose="020B0604020202020204" pitchFamily="34" charset="0"/>
              <a:buChar char="•"/>
            </a:pPr>
            <a:r>
              <a:rPr lang="en-US" sz="2000" dirty="0">
                <a:ea typeface="+mn-ea"/>
                <a:cs typeface="+mn-cs"/>
              </a:rPr>
              <a:t>For the person in your assigned scenario, create an empathy map of what they are experiencing at the moment described.</a:t>
            </a:r>
          </a:p>
          <a:p>
            <a:pPr>
              <a:lnSpc>
                <a:spcPct val="90000"/>
              </a:lnSpc>
              <a:buFont typeface="Arial" panose="020B0604020202020204" pitchFamily="34" charset="0"/>
              <a:buChar char="•"/>
            </a:pPr>
            <a:r>
              <a:rPr lang="en-US" sz="2000" dirty="0">
                <a:ea typeface="+mn-ea"/>
                <a:cs typeface="+mn-cs"/>
              </a:rPr>
              <a:t>If you need to flesh out the person in your scenario, feel free to make up additional details. </a:t>
            </a:r>
          </a:p>
          <a:p>
            <a:pPr>
              <a:lnSpc>
                <a:spcPct val="90000"/>
              </a:lnSpc>
              <a:buFont typeface="Arial" panose="020B0604020202020204" pitchFamily="34" charset="0"/>
              <a:buChar char="•"/>
            </a:pPr>
            <a:r>
              <a:rPr lang="en-US" sz="2000" dirty="0">
                <a:ea typeface="+mn-ea"/>
                <a:cs typeface="+mn-cs"/>
              </a:rPr>
              <a:t>Your goal is to create a complete picture of what the person is personally going through in their particular situation.</a:t>
            </a:r>
          </a:p>
        </p:txBody>
      </p:sp>
      <p:pic>
        <p:nvPicPr>
          <p:cNvPr id="8" name="Picture 7" descr="A picture containing text&#10;&#10;Description automatically generated">
            <a:extLst>
              <a:ext uri="{FF2B5EF4-FFF2-40B4-BE49-F238E27FC236}">
                <a16:creationId xmlns:a16="http://schemas.microsoft.com/office/drawing/2014/main" id="{6DE8C9DB-657E-4BEA-9BAA-9B9F00A50E74}"/>
              </a:ext>
            </a:extLst>
          </p:cNvPr>
          <p:cNvPicPr>
            <a:picLocks noChangeAspect="1"/>
          </p:cNvPicPr>
          <p:nvPr/>
        </p:nvPicPr>
        <p:blipFill rotWithShape="1">
          <a:blip r:embed="rId4"/>
          <a:srcRect r="33299"/>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Slide Number Placeholder 1">
            <a:extLst>
              <a:ext uri="{FF2B5EF4-FFF2-40B4-BE49-F238E27FC236}">
                <a16:creationId xmlns:a16="http://schemas.microsoft.com/office/drawing/2014/main" id="{DD4089F2-FA3D-452F-832B-D43261589607}"/>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30</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48831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CCD0-A6E3-4317-9635-73D5B25C0AF1}"/>
              </a:ext>
            </a:extLst>
          </p:cNvPr>
          <p:cNvSpPr>
            <a:spLocks noGrp="1"/>
          </p:cNvSpPr>
          <p:nvPr>
            <p:ph type="title"/>
          </p:nvPr>
        </p:nvSpPr>
        <p:spPr/>
        <p:txBody>
          <a:bodyPr/>
          <a:lstStyle/>
          <a:p>
            <a:r>
              <a:rPr lang="en-US" dirty="0"/>
              <a:t>Close</a:t>
            </a:r>
          </a:p>
        </p:txBody>
      </p:sp>
    </p:spTree>
    <p:custDataLst>
      <p:tags r:id="rId1"/>
    </p:custDataLst>
    <p:extLst>
      <p:ext uri="{BB962C8B-B14F-4D97-AF65-F5344CB8AC3E}">
        <p14:creationId xmlns:p14="http://schemas.microsoft.com/office/powerpoint/2010/main" val="1232530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D2837A-9503-457E-A955-25E22D27B177}"/>
              </a:ext>
            </a:extLst>
          </p:cNvPr>
          <p:cNvSpPr>
            <a:spLocks noGrp="1"/>
          </p:cNvSpPr>
          <p:nvPr>
            <p:ph type="sldNum" sz="quarter" idx="12"/>
          </p:nvPr>
        </p:nvSpPr>
        <p:spPr/>
        <p:txBody>
          <a:bodyPr/>
          <a:lstStyle/>
          <a:p>
            <a:fld id="{2D485021-2333-A34F-8398-6914E78E4816}" type="slidenum">
              <a:rPr lang="en-US" smtClean="0"/>
              <a:pPr/>
              <a:t>32</a:t>
            </a:fld>
            <a:endParaRPr lang="en-US" dirty="0"/>
          </a:p>
        </p:txBody>
      </p:sp>
      <p:sp>
        <p:nvSpPr>
          <p:cNvPr id="4" name="Title 3">
            <a:extLst>
              <a:ext uri="{FF2B5EF4-FFF2-40B4-BE49-F238E27FC236}">
                <a16:creationId xmlns:a16="http://schemas.microsoft.com/office/drawing/2014/main" id="{C676DFB4-B587-4D5A-8DA0-868F58D84BAD}"/>
              </a:ext>
            </a:extLst>
          </p:cNvPr>
          <p:cNvSpPr>
            <a:spLocks noGrp="1"/>
          </p:cNvSpPr>
          <p:nvPr>
            <p:ph type="title"/>
          </p:nvPr>
        </p:nvSpPr>
        <p:spPr/>
        <p:txBody>
          <a:bodyPr/>
          <a:lstStyle/>
          <a:p>
            <a:r>
              <a:rPr lang="en-US" dirty="0"/>
              <a:t>Review</a:t>
            </a:r>
          </a:p>
        </p:txBody>
      </p:sp>
      <p:pic>
        <p:nvPicPr>
          <p:cNvPr id="9" name="Content Placeholder 8" descr="A wall covered with sticky notes.">
            <a:extLst>
              <a:ext uri="{FF2B5EF4-FFF2-40B4-BE49-F238E27FC236}">
                <a16:creationId xmlns:a16="http://schemas.microsoft.com/office/drawing/2014/main" id="{FCEB9EF2-17B3-41C0-ABDB-68108E5F9AB4}"/>
              </a:ext>
            </a:extLst>
          </p:cNvPr>
          <p:cNvPicPr>
            <a:picLocks noGrp="1" noChangeAspect="1"/>
          </p:cNvPicPr>
          <p:nvPr>
            <p:ph idx="1"/>
          </p:nvPr>
        </p:nvPicPr>
        <p:blipFill>
          <a:blip r:embed="rId4"/>
          <a:srcRect/>
          <a:stretch/>
        </p:blipFill>
        <p:spPr>
          <a:xfrm>
            <a:off x="638183" y="2444688"/>
            <a:ext cx="3263900" cy="2021012"/>
          </a:xfrm>
        </p:spPr>
      </p:pic>
      <p:pic>
        <p:nvPicPr>
          <p:cNvPr id="11" name="Content Placeholder 10" descr="A picture containing ground, outdoor, floor&#10;&#10;Description automatically generated">
            <a:extLst>
              <a:ext uri="{FF2B5EF4-FFF2-40B4-BE49-F238E27FC236}">
                <a16:creationId xmlns:a16="http://schemas.microsoft.com/office/drawing/2014/main" id="{694D938D-0D91-496F-A127-3294E4460156}"/>
              </a:ext>
            </a:extLst>
          </p:cNvPr>
          <p:cNvPicPr>
            <a:picLocks noGrp="1" noChangeAspect="1"/>
          </p:cNvPicPr>
          <p:nvPr>
            <p:ph idx="13"/>
          </p:nvPr>
        </p:nvPicPr>
        <p:blipFill>
          <a:blip r:embed="rId5"/>
          <a:stretch>
            <a:fillRect/>
          </a:stretch>
        </p:blipFill>
        <p:spPr>
          <a:xfrm>
            <a:off x="4495808" y="2367984"/>
            <a:ext cx="3263900" cy="2174420"/>
          </a:xfrm>
        </p:spPr>
      </p:pic>
      <p:pic>
        <p:nvPicPr>
          <p:cNvPr id="15" name="Content Placeholder 14" descr="A picture containing text&#10;&#10;Description automatically generated">
            <a:extLst>
              <a:ext uri="{FF2B5EF4-FFF2-40B4-BE49-F238E27FC236}">
                <a16:creationId xmlns:a16="http://schemas.microsoft.com/office/drawing/2014/main" id="{1FE7FA10-A897-47A1-B456-26ACD12BDBD5}"/>
              </a:ext>
            </a:extLst>
          </p:cNvPr>
          <p:cNvPicPr>
            <a:picLocks noGrp="1" noChangeAspect="1"/>
          </p:cNvPicPr>
          <p:nvPr>
            <p:ph idx="14"/>
          </p:nvPr>
        </p:nvPicPr>
        <p:blipFill>
          <a:blip r:embed="rId6"/>
          <a:stretch>
            <a:fillRect/>
          </a:stretch>
        </p:blipFill>
        <p:spPr>
          <a:xfrm>
            <a:off x="8353433" y="2367984"/>
            <a:ext cx="3263900" cy="2174420"/>
          </a:xfrm>
        </p:spPr>
      </p:pic>
      <p:sp>
        <p:nvSpPr>
          <p:cNvPr id="18" name="TextBox 17">
            <a:extLst>
              <a:ext uri="{FF2B5EF4-FFF2-40B4-BE49-F238E27FC236}">
                <a16:creationId xmlns:a16="http://schemas.microsoft.com/office/drawing/2014/main" id="{539FFF83-3096-42B6-9A48-F2A510CF3AD6}"/>
              </a:ext>
            </a:extLst>
          </p:cNvPr>
          <p:cNvSpPr txBox="1"/>
          <p:nvPr/>
        </p:nvSpPr>
        <p:spPr>
          <a:xfrm>
            <a:off x="638182" y="1997242"/>
            <a:ext cx="3263901" cy="369332"/>
          </a:xfrm>
          <a:prstGeom prst="rect">
            <a:avLst/>
          </a:prstGeom>
          <a:noFill/>
        </p:spPr>
        <p:txBody>
          <a:bodyPr wrap="square" rtlCol="0">
            <a:spAutoFit/>
          </a:bodyPr>
          <a:lstStyle/>
          <a:p>
            <a:pPr algn="ctr"/>
            <a:r>
              <a:rPr lang="en-US" b="1" dirty="0"/>
              <a:t>What is Empathy Mapping?</a:t>
            </a:r>
          </a:p>
        </p:txBody>
      </p:sp>
      <p:sp>
        <p:nvSpPr>
          <p:cNvPr id="19" name="TextBox 18">
            <a:extLst>
              <a:ext uri="{FF2B5EF4-FFF2-40B4-BE49-F238E27FC236}">
                <a16:creationId xmlns:a16="http://schemas.microsoft.com/office/drawing/2014/main" id="{533BE185-77D6-4101-88E4-7B11EEB571A8}"/>
              </a:ext>
            </a:extLst>
          </p:cNvPr>
          <p:cNvSpPr txBox="1"/>
          <p:nvPr/>
        </p:nvSpPr>
        <p:spPr>
          <a:xfrm>
            <a:off x="4495808" y="1997242"/>
            <a:ext cx="3263901" cy="369332"/>
          </a:xfrm>
          <a:prstGeom prst="rect">
            <a:avLst/>
          </a:prstGeom>
          <a:noFill/>
        </p:spPr>
        <p:txBody>
          <a:bodyPr wrap="square" rtlCol="0">
            <a:spAutoFit/>
          </a:bodyPr>
          <a:lstStyle/>
          <a:p>
            <a:pPr algn="ctr"/>
            <a:r>
              <a:rPr lang="en-US" b="1" dirty="0"/>
              <a:t>Before Beginning</a:t>
            </a:r>
          </a:p>
        </p:txBody>
      </p:sp>
      <p:sp>
        <p:nvSpPr>
          <p:cNvPr id="20" name="TextBox 19">
            <a:extLst>
              <a:ext uri="{FF2B5EF4-FFF2-40B4-BE49-F238E27FC236}">
                <a16:creationId xmlns:a16="http://schemas.microsoft.com/office/drawing/2014/main" id="{860BE62F-CF2B-40A9-ACF9-3C3866B743EB}"/>
              </a:ext>
            </a:extLst>
          </p:cNvPr>
          <p:cNvSpPr txBox="1"/>
          <p:nvPr/>
        </p:nvSpPr>
        <p:spPr>
          <a:xfrm>
            <a:off x="8353432" y="1997242"/>
            <a:ext cx="3263901" cy="369332"/>
          </a:xfrm>
          <a:prstGeom prst="rect">
            <a:avLst/>
          </a:prstGeom>
          <a:noFill/>
        </p:spPr>
        <p:txBody>
          <a:bodyPr wrap="square" rtlCol="0">
            <a:spAutoFit/>
          </a:bodyPr>
          <a:lstStyle/>
          <a:p>
            <a:pPr algn="ctr"/>
            <a:r>
              <a:rPr lang="en-US" b="1" dirty="0"/>
              <a:t>The Process for Creating</a:t>
            </a:r>
          </a:p>
        </p:txBody>
      </p:sp>
    </p:spTree>
    <p:custDataLst>
      <p:tags r:id="rId1"/>
    </p:custDataLst>
    <p:extLst>
      <p:ext uri="{BB962C8B-B14F-4D97-AF65-F5344CB8AC3E}">
        <p14:creationId xmlns:p14="http://schemas.microsoft.com/office/powerpoint/2010/main" val="53434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71B8E6-9F72-4767-A9C0-C1A746842317}"/>
              </a:ext>
            </a:extLst>
          </p:cNvPr>
          <p:cNvSpPr>
            <a:spLocks noGrp="1"/>
          </p:cNvSpPr>
          <p:nvPr>
            <p:ph type="sldNum" sz="quarter" idx="12"/>
          </p:nvPr>
        </p:nvSpPr>
        <p:spPr/>
        <p:txBody>
          <a:bodyPr vert="horz" lIns="91440" tIns="45720" rIns="91440" bIns="45720" rtlCol="0" anchor="ctr">
            <a:normAutofit fontScale="70000" lnSpcReduction="20000"/>
          </a:bodyPr>
          <a:lstStyle/>
          <a:p>
            <a:pPr>
              <a:spcAft>
                <a:spcPts val="600"/>
              </a:spcAft>
              <a:defRPr/>
            </a:pPr>
            <a:fld id="{2D485021-2333-A34F-8398-6914E78E4816}" type="slidenum">
              <a:rPr lang="en-US" sz="1200" smtClean="0">
                <a:solidFill>
                  <a:prstClr val="black">
                    <a:tint val="75000"/>
                  </a:prstClr>
                </a:solidFill>
                <a:latin typeface="Calibri" panose="020F0502020204030204"/>
              </a:rPr>
              <a:pPr>
                <a:spcAft>
                  <a:spcPts val="600"/>
                </a:spcAft>
                <a:defRPr/>
              </a:pPr>
              <a:t>33</a:t>
            </a:fld>
            <a:endParaRPr lang="en-US" sz="1200">
              <a:solidFill>
                <a:prstClr val="black">
                  <a:tint val="75000"/>
                </a:prstClr>
              </a:solidFill>
              <a:latin typeface="Calibri" panose="020F0502020204030204"/>
            </a:endParaRPr>
          </a:p>
        </p:txBody>
      </p:sp>
      <p:sp>
        <p:nvSpPr>
          <p:cNvPr id="3" name="Content Placeholder 2">
            <a:extLst>
              <a:ext uri="{FF2B5EF4-FFF2-40B4-BE49-F238E27FC236}">
                <a16:creationId xmlns:a16="http://schemas.microsoft.com/office/drawing/2014/main" id="{AB7833A0-CBA0-4817-B30F-ED2213CF2B47}"/>
              </a:ext>
            </a:extLst>
          </p:cNvPr>
          <p:cNvSpPr>
            <a:spLocks noGrp="1"/>
          </p:cNvSpPr>
          <p:nvPr>
            <p:ph idx="1"/>
          </p:nvPr>
        </p:nvSpPr>
        <p:spPr>
          <a:xfrm>
            <a:off x="685800" y="1428532"/>
            <a:ext cx="6569242" cy="4295931"/>
          </a:xfrm>
        </p:spPr>
        <p:txBody>
          <a:bodyPr vert="horz" lIns="91440" tIns="45720" rIns="91440" bIns="45720" rtlCol="0" anchor="t">
            <a:normAutofit/>
          </a:bodyPr>
          <a:lstStyle/>
          <a:p>
            <a:pPr>
              <a:lnSpc>
                <a:spcPct val="100000"/>
              </a:lnSpc>
              <a:buFont typeface="Arial" panose="020B0604020202020204" pitchFamily="34" charset="0"/>
              <a:buChar char="•"/>
            </a:pPr>
            <a:r>
              <a:rPr lang="en-US" dirty="0">
                <a:ea typeface="+mn-ea"/>
                <a:cs typeface="+mn-cs"/>
              </a:rPr>
              <a:t>Think of three situations that would benefit from your creating an empathy map.</a:t>
            </a:r>
          </a:p>
          <a:p>
            <a:pPr>
              <a:lnSpc>
                <a:spcPct val="100000"/>
              </a:lnSpc>
              <a:buFont typeface="Arial" panose="020B0604020202020204" pitchFamily="34" charset="0"/>
              <a:buChar char="•"/>
            </a:pPr>
            <a:r>
              <a:rPr lang="en-US" dirty="0">
                <a:ea typeface="+mn-ea"/>
                <a:cs typeface="+mn-cs"/>
              </a:rPr>
              <a:t>For each situation, identify the customer segment/persona, and the purpose of the map.</a:t>
            </a:r>
          </a:p>
          <a:p>
            <a:pPr>
              <a:lnSpc>
                <a:spcPct val="100000"/>
              </a:lnSpc>
              <a:buFont typeface="Arial" panose="020B0604020202020204" pitchFamily="34" charset="0"/>
              <a:buChar char="•"/>
            </a:pPr>
            <a:r>
              <a:rPr lang="en-US" dirty="0">
                <a:ea typeface="+mn-ea"/>
                <a:cs typeface="+mn-cs"/>
              </a:rPr>
              <a:t>For each situation, identify who would be helpful to you when creating the map.</a:t>
            </a:r>
          </a:p>
          <a:p>
            <a:pPr>
              <a:lnSpc>
                <a:spcPct val="100000"/>
              </a:lnSpc>
              <a:buFont typeface="Arial" panose="020B0604020202020204" pitchFamily="34" charset="0"/>
              <a:buChar char="•"/>
            </a:pPr>
            <a:r>
              <a:rPr lang="en-US" dirty="0">
                <a:ea typeface="+mn-ea"/>
                <a:cs typeface="+mn-cs"/>
              </a:rPr>
              <a:t>Are you going to follow through and actually create your empathy map for at least one of the situations you identified?</a:t>
            </a:r>
          </a:p>
        </p:txBody>
      </p:sp>
      <p:sp>
        <p:nvSpPr>
          <p:cNvPr id="4" name="Title 3">
            <a:extLst>
              <a:ext uri="{FF2B5EF4-FFF2-40B4-BE49-F238E27FC236}">
                <a16:creationId xmlns:a16="http://schemas.microsoft.com/office/drawing/2014/main" id="{B1B4EB19-7E71-4653-AF0B-F67187742AF7}"/>
              </a:ext>
            </a:extLst>
          </p:cNvPr>
          <p:cNvSpPr>
            <a:spLocks noGrp="1"/>
          </p:cNvSpPr>
          <p:nvPr>
            <p:ph type="title"/>
          </p:nvPr>
        </p:nvSpPr>
        <p:spPr/>
        <p:txBody>
          <a:bodyPr vert="horz" lIns="91440" tIns="45720" rIns="91440" bIns="45720" rtlCol="0" anchor="t">
            <a:normAutofit/>
          </a:bodyPr>
          <a:lstStyle/>
          <a:p>
            <a:r>
              <a:rPr lang="en-US" dirty="0">
                <a:ea typeface="+mj-ea"/>
                <a:cs typeface="+mj-cs"/>
              </a:rPr>
              <a:t>What Are You Going to Empathy Map?</a:t>
            </a:r>
          </a:p>
        </p:txBody>
      </p:sp>
      <p:pic>
        <p:nvPicPr>
          <p:cNvPr id="6" name="Picture 5" descr="Black and white film board">
            <a:extLst>
              <a:ext uri="{FF2B5EF4-FFF2-40B4-BE49-F238E27FC236}">
                <a16:creationId xmlns:a16="http://schemas.microsoft.com/office/drawing/2014/main" id="{B719D0A9-021B-4BE7-8433-F9A0EDF7A23D}"/>
              </a:ext>
            </a:extLst>
          </p:cNvPr>
          <p:cNvPicPr>
            <a:picLocks noChangeAspect="1"/>
          </p:cNvPicPr>
          <p:nvPr/>
        </p:nvPicPr>
        <p:blipFill rotWithShape="1">
          <a:blip r:embed="rId4"/>
          <a:srcRect l="29465" r="6319" b="2"/>
          <a:stretch/>
        </p:blipFill>
        <p:spPr>
          <a:xfrm>
            <a:off x="7675658" y="1528241"/>
            <a:ext cx="3941064" cy="4096512"/>
          </a:xfrm>
          <a:prstGeom prst="rect">
            <a:avLst/>
          </a:prstGeom>
        </p:spPr>
      </p:pic>
    </p:spTree>
    <p:custDataLst>
      <p:tags r:id="rId1"/>
    </p:custDataLst>
    <p:extLst>
      <p:ext uri="{BB962C8B-B14F-4D97-AF65-F5344CB8AC3E}">
        <p14:creationId xmlns:p14="http://schemas.microsoft.com/office/powerpoint/2010/main" val="3405822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344351-C75D-440C-82E4-47D527BE7E2E}"/>
              </a:ext>
            </a:extLst>
          </p:cNvPr>
          <p:cNvSpPr>
            <a:spLocks noGrp="1"/>
          </p:cNvSpPr>
          <p:nvPr>
            <p:ph type="ctrTitle"/>
          </p:nvPr>
        </p:nvSpPr>
        <p:spPr/>
        <p:txBody>
          <a:bodyPr/>
          <a:lstStyle/>
          <a:p>
            <a:r>
              <a:rPr lang="en-US" dirty="0"/>
              <a:t>Empathy Mapping</a:t>
            </a:r>
            <a:br>
              <a:rPr lang="en-US" dirty="0"/>
            </a:br>
            <a:r>
              <a:rPr lang="en-US" sz="2400" dirty="0">
                <a:latin typeface="+mn-lt"/>
              </a:rPr>
              <a:t>A training workshop</a:t>
            </a:r>
            <a:endParaRPr lang="en-US" dirty="0">
              <a:latin typeface="+mn-lt"/>
            </a:endParaRPr>
          </a:p>
        </p:txBody>
      </p:sp>
      <p:sp>
        <p:nvSpPr>
          <p:cNvPr id="5" name="Content Placeholder 4">
            <a:extLst>
              <a:ext uri="{FF2B5EF4-FFF2-40B4-BE49-F238E27FC236}">
                <a16:creationId xmlns:a16="http://schemas.microsoft.com/office/drawing/2014/main" id="{1C021BF2-3AA8-4DDA-B1BF-7297E53A5A06}"/>
              </a:ext>
            </a:extLst>
          </p:cNvPr>
          <p:cNvSpPr>
            <a:spLocks noGrp="1"/>
          </p:cNvSpPr>
          <p:nvPr>
            <p:ph type="subTitle" idx="1"/>
          </p:nvPr>
        </p:nvSpPr>
        <p:spPr/>
        <p:txBody>
          <a:bodyPr/>
          <a:lstStyle/>
          <a:p>
            <a:pPr marL="0" indent="0">
              <a:buNone/>
            </a:pPr>
            <a:r>
              <a:rPr lang="en-US" sz="1800" dirty="0"/>
              <a:t>© 2021 by NICE. All rights reserved.</a:t>
            </a:r>
          </a:p>
          <a:p>
            <a:pPr marL="0" indent="0">
              <a:buNone/>
            </a:pPr>
            <a:r>
              <a:rPr lang="en-US" sz="1800" dirty="0">
                <a:hlinkClick r:id="rId4"/>
              </a:rPr>
              <a:t>https://www.niceincontact.com/</a:t>
            </a:r>
            <a:endParaRPr lang="en-US" sz="1800" dirty="0"/>
          </a:p>
          <a:p>
            <a:pPr marL="0" indent="0">
              <a:buNone/>
            </a:pPr>
            <a:endParaRPr lang="en-US" sz="1800" dirty="0"/>
          </a:p>
          <a:p>
            <a:pPr marL="0" indent="0">
              <a:buNone/>
            </a:pPr>
            <a:endParaRPr lang="en-US" sz="1800" dirty="0"/>
          </a:p>
          <a:p>
            <a:pPr marL="0" indent="0">
              <a:buNone/>
            </a:pPr>
            <a:r>
              <a:rPr lang="en-US" sz="1800" dirty="0"/>
              <a:t>Developed by Elaine Carr and Laura Grimes</a:t>
            </a:r>
            <a:br>
              <a:rPr lang="en-US" sz="1800" dirty="0"/>
            </a:br>
            <a:r>
              <a:rPr lang="en-US" sz="1800" dirty="0"/>
              <a:t>of Harrington Consulting Group </a:t>
            </a:r>
            <a:br>
              <a:rPr lang="en-US" sz="1800" dirty="0"/>
            </a:br>
            <a:r>
              <a:rPr lang="en-US" sz="1800" dirty="0"/>
              <a:t>(</a:t>
            </a:r>
            <a:r>
              <a:rPr lang="en-US" sz="1800" dirty="0">
                <a:hlinkClick r:id="rId5"/>
              </a:rPr>
              <a:t>https://www.harringtonconsulting.us/</a:t>
            </a:r>
            <a:r>
              <a:rPr lang="en-US" sz="1800" dirty="0"/>
              <a:t>)</a:t>
            </a:r>
          </a:p>
          <a:p>
            <a:pPr marL="0" indent="0">
              <a:buNone/>
            </a:pPr>
            <a:endParaRPr lang="en-US" sz="1800" dirty="0"/>
          </a:p>
          <a:p>
            <a:pPr marL="0" indent="0">
              <a:buNone/>
            </a:pPr>
            <a:endParaRPr lang="en-US" sz="1800" dirty="0"/>
          </a:p>
          <a:p>
            <a:pPr marL="0" indent="0">
              <a:buNone/>
            </a:pPr>
            <a:endParaRPr lang="en-US" sz="1800" dirty="0"/>
          </a:p>
          <a:p>
            <a:pPr marL="0" indent="0">
              <a:buNone/>
            </a:pPr>
            <a:r>
              <a:rPr lang="en-US" dirty="0"/>
              <a:t> </a:t>
            </a:r>
          </a:p>
        </p:txBody>
      </p:sp>
      <p:pic>
        <p:nvPicPr>
          <p:cNvPr id="3" name="Picture 2" descr="Graphical user interface, text&#10;&#10;Description automatically generated">
            <a:extLst>
              <a:ext uri="{FF2B5EF4-FFF2-40B4-BE49-F238E27FC236}">
                <a16:creationId xmlns:a16="http://schemas.microsoft.com/office/drawing/2014/main" id="{C40C6E9D-1726-4B9A-B27E-BCA7AC262405}"/>
              </a:ext>
            </a:extLst>
          </p:cNvPr>
          <p:cNvPicPr>
            <a:picLocks noChangeAspect="1"/>
          </p:cNvPicPr>
          <p:nvPr/>
        </p:nvPicPr>
        <p:blipFill>
          <a:blip r:embed="rId6"/>
          <a:stretch>
            <a:fillRect/>
          </a:stretch>
        </p:blipFill>
        <p:spPr>
          <a:xfrm>
            <a:off x="6096000" y="5135864"/>
            <a:ext cx="1381125" cy="1514475"/>
          </a:xfrm>
          <a:prstGeom prst="rect">
            <a:avLst/>
          </a:prstGeom>
        </p:spPr>
      </p:pic>
    </p:spTree>
    <p:custDataLst>
      <p:tags r:id="rId1"/>
    </p:custDataLst>
    <p:extLst>
      <p:ext uri="{BB962C8B-B14F-4D97-AF65-F5344CB8AC3E}">
        <p14:creationId xmlns:p14="http://schemas.microsoft.com/office/powerpoint/2010/main" val="2929874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p:txBody>
          <a:bodyPr/>
          <a:lstStyle/>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Relax and enjoy the experience.</a:t>
            </a:r>
            <a:r>
              <a:rPr lang="en-US" sz="1200" dirty="0">
                <a:effectLst/>
                <a:latin typeface="Calibri" panose="020F0502020204030204" pitchFamily="34" charset="0"/>
                <a:ea typeface="Calibri" panose="020F0502020204030204" pitchFamily="34" charset="0"/>
                <a:cs typeface="Times New Roman" panose="02020603050405020304" pitchFamily="18" charset="0"/>
              </a:rPr>
              <a:t> You’ve done your preparation, you know the content, so now it is time to enjoy the final product – the delivery of the workshop.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Be aware of your time.</a:t>
            </a:r>
            <a:r>
              <a:rPr lang="en-US" sz="1200" dirty="0">
                <a:effectLst/>
                <a:latin typeface="Calibri" panose="020F0502020204030204" pitchFamily="34" charset="0"/>
                <a:ea typeface="Calibri" panose="020F0502020204030204" pitchFamily="34" charset="0"/>
                <a:cs typeface="Times New Roman" panose="02020603050405020304" pitchFamily="18" charset="0"/>
              </a:rPr>
              <a:t> Because you want to encourage participation, questions, and discussion, watch out for “rabbit holes” that become a whole workshop in themselves. If time runs short, you might have to curtail participant interaction, but you definitely want to leave enough time for them to complete an action plan before they leave.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Encourage participation.</a:t>
            </a:r>
            <a:r>
              <a:rPr lang="en-US" sz="1200" dirty="0">
                <a:effectLst/>
                <a:latin typeface="Calibri" panose="020F0502020204030204" pitchFamily="34" charset="0"/>
                <a:ea typeface="Calibri" panose="020F0502020204030204" pitchFamily="34" charset="0"/>
                <a:cs typeface="Times New Roman" panose="02020603050405020304" pitchFamily="18" charset="0"/>
              </a:rPr>
              <a:t> Virtually, let participants turn on their microphones and talk from time to time. Both in person and virtually, ask what participant think or if they would add anything to the tips. Many will already have experience with the topic and will have good points to contribute. Additionally, dealing with participants’ questions as you go along helps to customize each workshop to the people who are present.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Tell stories. </a:t>
            </a:r>
            <a:r>
              <a:rPr lang="en-US" sz="1200" dirty="0">
                <a:effectLst/>
                <a:latin typeface="Calibri" panose="020F0502020204030204" pitchFamily="34" charset="0"/>
                <a:ea typeface="Calibri" panose="020F0502020204030204" pitchFamily="34" charset="0"/>
                <a:cs typeface="Times New Roman" panose="02020603050405020304" pitchFamily="18" charset="0"/>
              </a:rPr>
              <a:t>Stories help make points clearer and help increase engagement. You want to tell personal stories that are short and to the point. A five-minute story has to be really gripping to keep people’s attention, but a short 30 second story can help clarify the content and keep people engaged. </a:t>
            </a:r>
          </a:p>
          <a:p>
            <a:pPr marL="231775" marR="0" lvl="0" indent="-231775">
              <a:lnSpc>
                <a:spcPct val="107000"/>
              </a:lnSpc>
              <a:spcBef>
                <a:spcPts val="0"/>
              </a:spcBef>
              <a:spcAft>
                <a:spcPts val="80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“Nudge Your Neighbor” activities:</a:t>
            </a:r>
            <a:r>
              <a:rPr lang="en-US" sz="1200" dirty="0">
                <a:effectLst/>
                <a:latin typeface="Calibri" panose="020F0502020204030204" pitchFamily="34" charset="0"/>
                <a:ea typeface="Calibri" panose="020F0502020204030204" pitchFamily="34" charset="0"/>
                <a:cs typeface="Times New Roman" panose="02020603050405020304" pitchFamily="18" charset="0"/>
              </a:rPr>
              <a:t> Keep these to just 60 seconds and then move on. People don’t have to share with everyone the things they share with just one or two other people during these activities. These activities get the participants to pause and reflect and decide what they might do with the information. </a:t>
            </a:r>
          </a:p>
          <a:p>
            <a:pPr marL="0" indent="0">
              <a:buNone/>
            </a:pP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During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indent="0">
              <a:buNone/>
            </a:pPr>
            <a:r>
              <a:rPr lang="en-US" sz="1200" b="1" dirty="0">
                <a:solidFill>
                  <a:schemeClr val="accent2"/>
                </a:solidFill>
              </a:rPr>
              <a:t>AFTER THE WORKSHOP</a:t>
            </a:r>
          </a:p>
          <a:p>
            <a:pPr marL="0" indent="0">
              <a:buNone/>
            </a:pPr>
            <a:r>
              <a:rPr lang="en-US" sz="1200" dirty="0">
                <a:latin typeface="Calibri" panose="020F0502020204030204" pitchFamily="34" charset="0"/>
                <a:cs typeface="Calibri" panose="020F0502020204030204" pitchFamily="34" charset="0"/>
              </a:rPr>
              <a:t>Take the time to reflect on your delivery – what went well and what could be improved. Write down a few notes for your future reference. </a:t>
            </a:r>
          </a:p>
          <a:p>
            <a:pPr marL="0" indent="0">
              <a:buNone/>
            </a:pPr>
            <a:r>
              <a:rPr lang="en-US" sz="1200" dirty="0">
                <a:latin typeface="Calibri" panose="020F0502020204030204" pitchFamily="34" charset="0"/>
                <a:cs typeface="Calibri" panose="020F0502020204030204" pitchFamily="34" charset="0"/>
              </a:rPr>
              <a:t>If you administered an end-of-training workshop, read through people’s responses to aid your reflection and improvement. </a:t>
            </a:r>
          </a:p>
          <a:p>
            <a:pPr marL="0" indent="0">
              <a:buNone/>
            </a:pPr>
            <a:r>
              <a:rPr lang="en-US" sz="1200" dirty="0">
                <a:latin typeface="Calibri" panose="020F0502020204030204" pitchFamily="34" charset="0"/>
                <a:cs typeface="Calibri" panose="020F0502020204030204" pitchFamily="34" charset="0"/>
              </a:rPr>
              <a:t>Congratulate yourself on leading a successful workshop. </a:t>
            </a:r>
          </a:p>
          <a:p>
            <a:pPr marL="0" indent="0">
              <a:buNone/>
            </a:pPr>
            <a:r>
              <a:rPr lang="en-US" sz="1200" dirty="0">
                <a:latin typeface="Calibri" panose="020F0502020204030204" pitchFamily="34" charset="0"/>
                <a:cs typeface="Calibri" panose="020F0502020204030204" pitchFamily="34" charset="0"/>
              </a:rPr>
              <a:t>Which workshop will you deliver next? NICE CXone has a number of short training workshops. Browse our catalog and choose your next topic.</a:t>
            </a:r>
            <a:r>
              <a:rPr lang="en-US" sz="1200" dirty="0"/>
              <a:t> </a:t>
            </a:r>
          </a:p>
        </p:txBody>
      </p:sp>
    </p:spTree>
    <p:custDataLst>
      <p:tags r:id="rId1"/>
    </p:custDataLst>
    <p:extLst>
      <p:ext uri="{BB962C8B-B14F-4D97-AF65-F5344CB8AC3E}">
        <p14:creationId xmlns:p14="http://schemas.microsoft.com/office/powerpoint/2010/main" val="2914814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2DB1B1-F517-41EB-8339-4AC52C335A03}"/>
              </a:ext>
            </a:extLst>
          </p:cNvPr>
          <p:cNvSpPr>
            <a:spLocks noGrp="1"/>
          </p:cNvSpPr>
          <p:nvPr>
            <p:ph type="sldNum" sz="quarter" idx="12"/>
          </p:nvPr>
        </p:nvSpPr>
        <p:spPr/>
        <p:txBody>
          <a:bodyPr/>
          <a:lstStyle/>
          <a:p>
            <a:fld id="{2D485021-2333-A34F-8398-6914E78E4816}" type="slidenum">
              <a:rPr lang="en-US" smtClean="0"/>
              <a:pPr/>
              <a:t>5</a:t>
            </a:fld>
            <a:endParaRPr lang="en-US" dirty="0"/>
          </a:p>
        </p:txBody>
      </p:sp>
      <p:graphicFrame>
        <p:nvGraphicFramePr>
          <p:cNvPr id="7" name="Table 7">
            <a:extLst>
              <a:ext uri="{FF2B5EF4-FFF2-40B4-BE49-F238E27FC236}">
                <a16:creationId xmlns:a16="http://schemas.microsoft.com/office/drawing/2014/main" id="{4E7E2CD4-CC41-4A6A-882C-D1868E9157D1}"/>
              </a:ext>
            </a:extLst>
          </p:cNvPr>
          <p:cNvGraphicFramePr>
            <a:graphicFrameLocks noGrp="1"/>
          </p:cNvGraphicFramePr>
          <p:nvPr>
            <p:ph idx="1"/>
            <p:extLst>
              <p:ext uri="{D42A27DB-BD31-4B8C-83A1-F6EECF244321}">
                <p14:modId xmlns:p14="http://schemas.microsoft.com/office/powerpoint/2010/main" val="243478164"/>
              </p:ext>
            </p:extLst>
          </p:nvPr>
        </p:nvGraphicFramePr>
        <p:xfrm>
          <a:off x="1081496" y="608797"/>
          <a:ext cx="10274209" cy="4389120"/>
        </p:xfrm>
        <a:graphic>
          <a:graphicData uri="http://schemas.openxmlformats.org/drawingml/2006/table">
            <a:tbl>
              <a:tblPr firstRow="1" bandRow="1">
                <a:tableStyleId>{5C22544A-7EE6-4342-B048-85BDC9FD1C3A}</a:tableStyleId>
              </a:tblPr>
              <a:tblGrid>
                <a:gridCol w="2480092">
                  <a:extLst>
                    <a:ext uri="{9D8B030D-6E8A-4147-A177-3AD203B41FA5}">
                      <a16:colId xmlns:a16="http://schemas.microsoft.com/office/drawing/2014/main" val="2622418379"/>
                    </a:ext>
                  </a:extLst>
                </a:gridCol>
                <a:gridCol w="3046107">
                  <a:extLst>
                    <a:ext uri="{9D8B030D-6E8A-4147-A177-3AD203B41FA5}">
                      <a16:colId xmlns:a16="http://schemas.microsoft.com/office/drawing/2014/main" val="2609689316"/>
                    </a:ext>
                  </a:extLst>
                </a:gridCol>
                <a:gridCol w="1536953">
                  <a:extLst>
                    <a:ext uri="{9D8B030D-6E8A-4147-A177-3AD203B41FA5}">
                      <a16:colId xmlns:a16="http://schemas.microsoft.com/office/drawing/2014/main" val="798783681"/>
                    </a:ext>
                  </a:extLst>
                </a:gridCol>
                <a:gridCol w="3211057">
                  <a:extLst>
                    <a:ext uri="{9D8B030D-6E8A-4147-A177-3AD203B41FA5}">
                      <a16:colId xmlns:a16="http://schemas.microsoft.com/office/drawing/2014/main" val="2864131717"/>
                    </a:ext>
                  </a:extLst>
                </a:gridCol>
              </a:tblGrid>
              <a:tr h="370840">
                <a:tc>
                  <a:txBody>
                    <a:bodyPr/>
                    <a:lstStyle/>
                    <a:p>
                      <a:pPr algn="l"/>
                      <a:r>
                        <a:rPr lang="en-US" dirty="0"/>
                        <a:t>Topic</a:t>
                      </a:r>
                    </a:p>
                  </a:txBody>
                  <a:tcPr anchor="ctr"/>
                </a:tc>
                <a:tc>
                  <a:txBody>
                    <a:bodyPr/>
                    <a:lstStyle/>
                    <a:p>
                      <a:pPr algn="l"/>
                      <a:r>
                        <a:rPr lang="en-US" dirty="0"/>
                        <a:t>Activity</a:t>
                      </a:r>
                    </a:p>
                  </a:txBody>
                  <a:tcPr anchor="ctr"/>
                </a:tc>
                <a:tc>
                  <a:txBody>
                    <a:bodyPr/>
                    <a:lstStyle/>
                    <a:p>
                      <a:pPr algn="l"/>
                      <a:r>
                        <a:rPr lang="en-US" dirty="0"/>
                        <a:t>Time Allotted</a:t>
                      </a:r>
                    </a:p>
                  </a:txBody>
                  <a:tcPr anchor="ctr"/>
                </a:tc>
                <a:tc>
                  <a:txBody>
                    <a:bodyPr/>
                    <a:lstStyle/>
                    <a:p>
                      <a:pPr algn="l"/>
                      <a:r>
                        <a:rPr lang="en-US" dirty="0"/>
                        <a:t>Materials</a:t>
                      </a:r>
                    </a:p>
                  </a:txBody>
                  <a:tcPr anchor="ctr"/>
                </a:tc>
                <a:extLst>
                  <a:ext uri="{0D108BD9-81ED-4DB2-BD59-A6C34878D82A}">
                    <a16:rowId xmlns:a16="http://schemas.microsoft.com/office/drawing/2014/main" val="3128982466"/>
                  </a:ext>
                </a:extLst>
              </a:tr>
              <a:tr h="370840">
                <a:tc>
                  <a:txBody>
                    <a:bodyPr/>
                    <a:lstStyle/>
                    <a:p>
                      <a:pPr algn="l"/>
                      <a:r>
                        <a:rPr lang="en-US" sz="1800" dirty="0"/>
                        <a:t>Introduction</a:t>
                      </a:r>
                    </a:p>
                  </a:txBody>
                  <a:tcPr/>
                </a:tc>
                <a:tc>
                  <a:txBody>
                    <a:bodyPr/>
                    <a:lstStyle/>
                    <a:p>
                      <a:pPr algn="l"/>
                      <a:r>
                        <a:rPr lang="en-US" sz="1800" dirty="0"/>
                        <a:t>Pre-activity</a:t>
                      </a:r>
                    </a:p>
                    <a:p>
                      <a:pPr algn="l"/>
                      <a:r>
                        <a:rPr lang="en-US" sz="1800" dirty="0"/>
                        <a:t>Presentation</a:t>
                      </a:r>
                    </a:p>
                  </a:txBody>
                  <a:tcPr/>
                </a:tc>
                <a:tc>
                  <a:txBody>
                    <a:bodyPr/>
                    <a:lstStyle/>
                    <a:p>
                      <a:pPr algn="l"/>
                      <a:endParaRPr lang="en-US" sz="1800" dirty="0"/>
                    </a:p>
                    <a:p>
                      <a:pPr algn="l"/>
                      <a:r>
                        <a:rPr lang="en-US" sz="1800" dirty="0"/>
                        <a:t>2 min</a:t>
                      </a:r>
                    </a:p>
                  </a:txBody>
                  <a:tcPr/>
                </a:tc>
                <a:tc>
                  <a:txBody>
                    <a:bodyPr/>
                    <a:lstStyle/>
                    <a:p>
                      <a:pPr algn="l"/>
                      <a:r>
                        <a:rPr lang="en-US" sz="1800" dirty="0"/>
                        <a:t>PPT 5</a:t>
                      </a:r>
                    </a:p>
                    <a:p>
                      <a:pPr algn="l"/>
                      <a:r>
                        <a:rPr lang="en-US" sz="1800" dirty="0"/>
                        <a:t>PPT 6-7; PW 3</a:t>
                      </a:r>
                    </a:p>
                  </a:txBody>
                  <a:tcPr/>
                </a:tc>
                <a:extLst>
                  <a:ext uri="{0D108BD9-81ED-4DB2-BD59-A6C34878D82A}">
                    <a16:rowId xmlns:a16="http://schemas.microsoft.com/office/drawing/2014/main" val="2833469407"/>
                  </a:ext>
                </a:extLst>
              </a:tr>
              <a:tr h="370840">
                <a:tc>
                  <a:txBody>
                    <a:bodyPr/>
                    <a:lstStyle/>
                    <a:p>
                      <a:pPr marL="0" lvl="0" indent="0" algn="l">
                        <a:buFont typeface="Arial" panose="020B0604020202020204" pitchFamily="34" charset="0"/>
                        <a:buNone/>
                      </a:pPr>
                      <a:r>
                        <a:rPr lang="en-US" sz="1800" dirty="0"/>
                        <a:t>What is Empathy Mapping?</a:t>
                      </a:r>
                    </a:p>
                  </a:txBody>
                  <a:tcPr/>
                </a:tc>
                <a:tc>
                  <a:txBody>
                    <a:bodyPr/>
                    <a:lstStyle/>
                    <a:p>
                      <a:pPr marL="231775" lvl="0" indent="-231775" algn="l">
                        <a:buFont typeface="Arial" panose="020B0604020202020204" pitchFamily="34" charset="0"/>
                        <a:buNone/>
                      </a:pPr>
                      <a:r>
                        <a:rPr lang="en-US" sz="1800" dirty="0"/>
                        <a:t>Presentation</a:t>
                      </a:r>
                    </a:p>
                    <a:p>
                      <a:pPr marL="231775" lvl="0" indent="-231775" algn="l">
                        <a:buFont typeface="Arial" panose="020B0604020202020204" pitchFamily="34" charset="0"/>
                        <a:buNone/>
                      </a:pPr>
                      <a:r>
                        <a:rPr lang="en-US" sz="1800" dirty="0"/>
                        <a:t>Nudge Your Neighbor</a:t>
                      </a:r>
                    </a:p>
                  </a:txBody>
                  <a:tcPr/>
                </a:tc>
                <a:tc>
                  <a:txBody>
                    <a:bodyPr/>
                    <a:lstStyle/>
                    <a:p>
                      <a:pPr algn="l"/>
                      <a:r>
                        <a:rPr lang="en-US" sz="1800" dirty="0"/>
                        <a:t>15 min</a:t>
                      </a:r>
                    </a:p>
                    <a:p>
                      <a:pPr algn="l"/>
                      <a:r>
                        <a:rPr lang="en-US" sz="1800" dirty="0"/>
                        <a:t>1 min</a:t>
                      </a:r>
                    </a:p>
                  </a:txBody>
                  <a:tcPr/>
                </a:tc>
                <a:tc>
                  <a:txBody>
                    <a:bodyPr/>
                    <a:lstStyle/>
                    <a:p>
                      <a:pPr algn="l"/>
                      <a:r>
                        <a:rPr lang="en-US" sz="1800" dirty="0"/>
                        <a:t>PPT 8-15; PW 3-6</a:t>
                      </a:r>
                    </a:p>
                    <a:p>
                      <a:pPr algn="l"/>
                      <a:r>
                        <a:rPr lang="en-US" sz="1800" dirty="0"/>
                        <a:t>PPT 16</a:t>
                      </a:r>
                    </a:p>
                  </a:txBody>
                  <a:tcPr/>
                </a:tc>
                <a:extLst>
                  <a:ext uri="{0D108BD9-81ED-4DB2-BD59-A6C34878D82A}">
                    <a16:rowId xmlns:a16="http://schemas.microsoft.com/office/drawing/2014/main" val="2825830258"/>
                  </a:ext>
                </a:extLst>
              </a:tr>
              <a:tr h="370840">
                <a:tc>
                  <a:txBody>
                    <a:bodyPr/>
                    <a:lstStyle/>
                    <a:p>
                      <a:pPr algn="l"/>
                      <a:r>
                        <a:rPr lang="en-US" sz="1800" dirty="0"/>
                        <a:t>Before Beginning</a:t>
                      </a:r>
                    </a:p>
                  </a:txBody>
                  <a:tcPr/>
                </a:tc>
                <a:tc>
                  <a:txBody>
                    <a:bodyPr/>
                    <a:lstStyle/>
                    <a:p>
                      <a:pPr algn="l"/>
                      <a:r>
                        <a:rPr lang="en-US" sz="1800" dirty="0"/>
                        <a:t>Presentation</a:t>
                      </a:r>
                    </a:p>
                    <a:p>
                      <a:pPr algn="l"/>
                      <a:r>
                        <a:rPr lang="en-US" sz="1800" dirty="0"/>
                        <a:t>Nudge Your Neighbor</a:t>
                      </a:r>
                    </a:p>
                  </a:txBody>
                  <a:tcPr/>
                </a:tc>
                <a:tc>
                  <a:txBody>
                    <a:bodyPr/>
                    <a:lstStyle/>
                    <a:p>
                      <a:pPr algn="l"/>
                      <a:r>
                        <a:rPr lang="en-US" sz="1800" dirty="0"/>
                        <a:t>10 min</a:t>
                      </a:r>
                    </a:p>
                    <a:p>
                      <a:pPr algn="l"/>
                      <a:r>
                        <a:rPr lang="en-US" sz="1800" dirty="0"/>
                        <a:t>1 min</a:t>
                      </a:r>
                    </a:p>
                  </a:txBody>
                  <a:tcPr/>
                </a:tc>
                <a:tc>
                  <a:txBody>
                    <a:bodyPr/>
                    <a:lstStyle/>
                    <a:p>
                      <a:pPr algn="l"/>
                      <a:r>
                        <a:rPr lang="en-US" sz="1800" dirty="0"/>
                        <a:t>PPT 17-21; PW 6-7</a:t>
                      </a:r>
                    </a:p>
                    <a:p>
                      <a:pPr algn="l"/>
                      <a:r>
                        <a:rPr lang="en-US" sz="1800" dirty="0"/>
                        <a:t>PPT 22</a:t>
                      </a:r>
                    </a:p>
                  </a:txBody>
                  <a:tcPr/>
                </a:tc>
                <a:extLst>
                  <a:ext uri="{0D108BD9-81ED-4DB2-BD59-A6C34878D82A}">
                    <a16:rowId xmlns:a16="http://schemas.microsoft.com/office/drawing/2014/main" val="3270277687"/>
                  </a:ext>
                </a:extLst>
              </a:tr>
              <a:tr h="370840">
                <a:tc>
                  <a:txBody>
                    <a:bodyPr/>
                    <a:lstStyle/>
                    <a:p>
                      <a:pPr algn="l"/>
                      <a:r>
                        <a:rPr lang="en-US" sz="1800" dirty="0"/>
                        <a:t>Creating the Map</a:t>
                      </a:r>
                    </a:p>
                  </a:txBody>
                  <a:tcPr/>
                </a:tc>
                <a:tc>
                  <a:txBody>
                    <a:bodyPr/>
                    <a:lstStyle/>
                    <a:p>
                      <a:pPr marL="0" lvl="1" indent="0" algn="l">
                        <a:buFont typeface="Arial" panose="020B0604020202020204" pitchFamily="34" charset="0"/>
                        <a:buNone/>
                      </a:pPr>
                      <a:r>
                        <a:rPr lang="en-US" sz="1800" dirty="0"/>
                        <a:t>Presentation</a:t>
                      </a:r>
                    </a:p>
                    <a:p>
                      <a:pPr marL="0" lvl="1" indent="0" algn="l">
                        <a:buFont typeface="Arial" panose="020B0604020202020204" pitchFamily="34" charset="0"/>
                        <a:buNone/>
                      </a:pPr>
                      <a:r>
                        <a:rPr lang="en-US" sz="1800" dirty="0"/>
                        <a:t>Nudge Your Neighbor</a:t>
                      </a:r>
                    </a:p>
                    <a:p>
                      <a:pPr marL="0" lvl="1" indent="0" algn="l">
                        <a:buFont typeface="Arial" panose="020B0604020202020204" pitchFamily="34" charset="0"/>
                        <a:buNone/>
                      </a:pPr>
                      <a:r>
                        <a:rPr lang="en-US" sz="1800" dirty="0"/>
                        <a:t>Small Group Activity</a:t>
                      </a:r>
                    </a:p>
                  </a:txBody>
                  <a:tcPr/>
                </a:tc>
                <a:tc>
                  <a:txBody>
                    <a:bodyPr/>
                    <a:lstStyle/>
                    <a:p>
                      <a:pPr algn="l"/>
                      <a:r>
                        <a:rPr lang="en-US" sz="1800" dirty="0"/>
                        <a:t>10 min</a:t>
                      </a:r>
                    </a:p>
                    <a:p>
                      <a:pPr algn="l"/>
                      <a:r>
                        <a:rPr lang="en-US" sz="1800" dirty="0"/>
                        <a:t>1 min</a:t>
                      </a:r>
                    </a:p>
                    <a:p>
                      <a:pPr algn="l"/>
                      <a:r>
                        <a:rPr lang="en-US" sz="1800" dirty="0"/>
                        <a:t>25-35 min</a:t>
                      </a:r>
                    </a:p>
                  </a:txBody>
                  <a:tcPr/>
                </a:tc>
                <a:tc>
                  <a:txBody>
                    <a:bodyPr/>
                    <a:lstStyle/>
                    <a:p>
                      <a:pPr algn="l"/>
                      <a:r>
                        <a:rPr lang="en-US" sz="1800" dirty="0"/>
                        <a:t>PPT 23-26; PW 8-9</a:t>
                      </a:r>
                    </a:p>
                    <a:p>
                      <a:pPr algn="l"/>
                      <a:r>
                        <a:rPr lang="en-US" sz="1800" dirty="0"/>
                        <a:t>PPT 27</a:t>
                      </a:r>
                    </a:p>
                    <a:p>
                      <a:pPr algn="l"/>
                      <a:r>
                        <a:rPr lang="en-US" sz="1800" dirty="0"/>
                        <a:t>PPT 28-29; PW 9-10</a:t>
                      </a:r>
                    </a:p>
                  </a:txBody>
                  <a:tcPr/>
                </a:tc>
                <a:extLst>
                  <a:ext uri="{0D108BD9-81ED-4DB2-BD59-A6C34878D82A}">
                    <a16:rowId xmlns:a16="http://schemas.microsoft.com/office/drawing/2014/main" val="1771566680"/>
                  </a:ext>
                </a:extLst>
              </a:tr>
              <a:tr h="540793">
                <a:tc>
                  <a:txBody>
                    <a:bodyPr/>
                    <a:lstStyle/>
                    <a:p>
                      <a:pPr algn="l"/>
                      <a:r>
                        <a:rPr lang="en-US" sz="1800" dirty="0"/>
                        <a:t>Close</a:t>
                      </a:r>
                    </a:p>
                  </a:txBody>
                  <a:tcPr/>
                </a:tc>
                <a:tc>
                  <a:txBody>
                    <a:bodyPr/>
                    <a:lstStyle/>
                    <a:p>
                      <a:pPr marL="0" lvl="1" indent="0" algn="l">
                        <a:buFont typeface="Arial" panose="020B0604020202020204" pitchFamily="34" charset="0"/>
                        <a:buNone/>
                      </a:pPr>
                      <a:r>
                        <a:rPr lang="en-US" sz="1800" dirty="0"/>
                        <a:t>Review</a:t>
                      </a:r>
                    </a:p>
                    <a:p>
                      <a:pPr marL="0" lvl="1" indent="0" algn="l">
                        <a:buFont typeface="Arial" panose="020B0604020202020204" pitchFamily="34" charset="0"/>
                        <a:buNone/>
                      </a:pPr>
                      <a:r>
                        <a:rPr lang="en-US" sz="1800" dirty="0"/>
                        <a:t>Action Plan</a:t>
                      </a:r>
                    </a:p>
                    <a:p>
                      <a:pPr marL="0" lvl="1" indent="0" algn="l">
                        <a:buFont typeface="Arial" panose="020B0604020202020204" pitchFamily="34" charset="0"/>
                        <a:buNone/>
                      </a:pPr>
                      <a:r>
                        <a:rPr lang="en-US" sz="1800" dirty="0"/>
                        <a:t>Final Comments</a:t>
                      </a:r>
                    </a:p>
                  </a:txBody>
                  <a:tcPr/>
                </a:tc>
                <a:tc>
                  <a:txBody>
                    <a:bodyPr/>
                    <a:lstStyle/>
                    <a:p>
                      <a:pPr algn="l"/>
                      <a:r>
                        <a:rPr lang="en-US" sz="1800" dirty="0"/>
                        <a:t>3 min</a:t>
                      </a:r>
                    </a:p>
                    <a:p>
                      <a:pPr algn="l"/>
                      <a:r>
                        <a:rPr lang="en-US" sz="1800" dirty="0"/>
                        <a:t>5 min</a:t>
                      </a:r>
                    </a:p>
                    <a:p>
                      <a:pPr algn="l"/>
                      <a:r>
                        <a:rPr lang="en-US" sz="1800" dirty="0"/>
                        <a:t>1 min</a:t>
                      </a:r>
                    </a:p>
                  </a:txBody>
                  <a:tcPr/>
                </a:tc>
                <a:tc>
                  <a:txBody>
                    <a:bodyPr/>
                    <a:lstStyle/>
                    <a:p>
                      <a:pPr algn="l"/>
                      <a:r>
                        <a:rPr lang="en-US" sz="1800" dirty="0"/>
                        <a:t>PPT 30-31</a:t>
                      </a:r>
                    </a:p>
                    <a:p>
                      <a:pPr algn="l"/>
                      <a:r>
                        <a:rPr lang="en-US" sz="1800" dirty="0"/>
                        <a:t>PPT 32; PW 11</a:t>
                      </a:r>
                    </a:p>
                    <a:p>
                      <a:pPr algn="l"/>
                      <a:endParaRPr lang="en-US" sz="1800" dirty="0"/>
                    </a:p>
                  </a:txBody>
                  <a:tcPr/>
                </a:tc>
                <a:extLst>
                  <a:ext uri="{0D108BD9-81ED-4DB2-BD59-A6C34878D82A}">
                    <a16:rowId xmlns:a16="http://schemas.microsoft.com/office/drawing/2014/main" val="3625857286"/>
                  </a:ext>
                </a:extLst>
              </a:tr>
            </a:tbl>
          </a:graphicData>
        </a:graphic>
      </p:graphicFrame>
      <p:sp>
        <p:nvSpPr>
          <p:cNvPr id="4" name="Title 3">
            <a:extLst>
              <a:ext uri="{FF2B5EF4-FFF2-40B4-BE49-F238E27FC236}">
                <a16:creationId xmlns:a16="http://schemas.microsoft.com/office/drawing/2014/main" id="{EE882726-6117-48AE-9755-FA1103777A49}"/>
              </a:ext>
            </a:extLst>
          </p:cNvPr>
          <p:cNvSpPr>
            <a:spLocks noGrp="1"/>
          </p:cNvSpPr>
          <p:nvPr>
            <p:ph type="title"/>
          </p:nvPr>
        </p:nvSpPr>
        <p:spPr>
          <a:xfrm rot="16200000">
            <a:off x="-1958954" y="2726175"/>
            <a:ext cx="5491481" cy="589417"/>
          </a:xfrm>
        </p:spPr>
        <p:txBody>
          <a:bodyPr/>
          <a:lstStyle/>
          <a:p>
            <a:pPr algn="ctr"/>
            <a:r>
              <a:rPr lang="en-US" dirty="0"/>
              <a:t>Workshop Overview</a:t>
            </a:r>
          </a:p>
        </p:txBody>
      </p:sp>
      <p:sp>
        <p:nvSpPr>
          <p:cNvPr id="8" name="TextBox 7">
            <a:extLst>
              <a:ext uri="{FF2B5EF4-FFF2-40B4-BE49-F238E27FC236}">
                <a16:creationId xmlns:a16="http://schemas.microsoft.com/office/drawing/2014/main" id="{0009749F-9198-4B50-8AE2-ED34848B91A4}"/>
              </a:ext>
            </a:extLst>
          </p:cNvPr>
          <p:cNvSpPr txBox="1"/>
          <p:nvPr/>
        </p:nvSpPr>
        <p:spPr>
          <a:xfrm>
            <a:off x="1081496" y="5012938"/>
            <a:ext cx="10275353" cy="369332"/>
          </a:xfrm>
          <a:prstGeom prst="rect">
            <a:avLst/>
          </a:prstGeom>
          <a:noFill/>
        </p:spPr>
        <p:txBody>
          <a:bodyPr wrap="square" rtlCol="0">
            <a:spAutoFit/>
          </a:bodyPr>
          <a:lstStyle/>
          <a:p>
            <a:pPr>
              <a:tabLst>
                <a:tab pos="4572000" algn="ctr"/>
                <a:tab pos="9777413" algn="r"/>
              </a:tabLst>
            </a:pPr>
            <a:r>
              <a:rPr lang="en-US" dirty="0"/>
              <a:t>Total Time = 75-85 min	PPT = PowerPoint Slide	         PW = Participant Workbook</a:t>
            </a:r>
          </a:p>
        </p:txBody>
      </p:sp>
    </p:spTree>
    <p:custDataLst>
      <p:tags r:id="rId1"/>
    </p:custDataLst>
    <p:extLst>
      <p:ext uri="{BB962C8B-B14F-4D97-AF65-F5344CB8AC3E}">
        <p14:creationId xmlns:p14="http://schemas.microsoft.com/office/powerpoint/2010/main" val="35911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3E08E3-1BAD-4CAE-BF87-510A5EFD4A76}"/>
              </a:ext>
            </a:extLst>
          </p:cNvPr>
          <p:cNvSpPr>
            <a:spLocks noGrp="1"/>
          </p:cNvSpPr>
          <p:nvPr>
            <p:ph type="sldNum" sz="quarter" idx="12"/>
          </p:nvPr>
        </p:nvSpPr>
        <p:spPr/>
        <p:txBody>
          <a:bodyPr/>
          <a:lstStyle/>
          <a:p>
            <a:fld id="{2D485021-2333-A34F-8398-6914E78E4816}" type="slidenum">
              <a:rPr lang="en-US" smtClean="0"/>
              <a:pPr/>
              <a:t>6</a:t>
            </a:fld>
            <a:endParaRPr lang="en-US" dirty="0"/>
          </a:p>
        </p:txBody>
      </p:sp>
      <p:sp>
        <p:nvSpPr>
          <p:cNvPr id="7" name="Title 6">
            <a:extLst>
              <a:ext uri="{FF2B5EF4-FFF2-40B4-BE49-F238E27FC236}">
                <a16:creationId xmlns:a16="http://schemas.microsoft.com/office/drawing/2014/main" id="{B7FA726E-C787-4BCB-81E3-F879E8CF723B}"/>
              </a:ext>
            </a:extLst>
          </p:cNvPr>
          <p:cNvSpPr>
            <a:spLocks noGrp="1"/>
          </p:cNvSpPr>
          <p:nvPr>
            <p:ph type="title"/>
          </p:nvPr>
        </p:nvSpPr>
        <p:spPr/>
        <p:txBody>
          <a:bodyPr/>
          <a:lstStyle/>
          <a:p>
            <a:r>
              <a:rPr lang="en-US" dirty="0"/>
              <a:t>Welcome!</a:t>
            </a:r>
          </a:p>
        </p:txBody>
      </p:sp>
      <p:sp>
        <p:nvSpPr>
          <p:cNvPr id="8" name="Content Placeholder 7">
            <a:extLst>
              <a:ext uri="{FF2B5EF4-FFF2-40B4-BE49-F238E27FC236}">
                <a16:creationId xmlns:a16="http://schemas.microsoft.com/office/drawing/2014/main" id="{059A6ABB-56C2-43BE-B44E-497FE9749F5F}"/>
              </a:ext>
            </a:extLst>
          </p:cNvPr>
          <p:cNvSpPr>
            <a:spLocks noGrp="1"/>
          </p:cNvSpPr>
          <p:nvPr>
            <p:ph idx="1"/>
          </p:nvPr>
        </p:nvSpPr>
        <p:spPr>
          <a:xfrm>
            <a:off x="999130" y="1713254"/>
            <a:ext cx="4683125" cy="4182873"/>
          </a:xfrm>
          <a:ln>
            <a:solidFill>
              <a:schemeClr val="tx1"/>
            </a:solidFill>
          </a:ln>
        </p:spPr>
        <p:txBody>
          <a:bodyPr/>
          <a:lstStyle/>
          <a:p>
            <a:pPr marL="0" indent="0">
              <a:buNone/>
            </a:pPr>
            <a:r>
              <a:rPr lang="en-US" sz="2000" dirty="0"/>
              <a:t>Why is empathy so important to customer service?</a:t>
            </a:r>
          </a:p>
        </p:txBody>
      </p:sp>
      <p:sp>
        <p:nvSpPr>
          <p:cNvPr id="9" name="Content Placeholder 8">
            <a:extLst>
              <a:ext uri="{FF2B5EF4-FFF2-40B4-BE49-F238E27FC236}">
                <a16:creationId xmlns:a16="http://schemas.microsoft.com/office/drawing/2014/main" id="{2C9147DD-38F6-4074-BE57-4494C1CB51A5}"/>
              </a:ext>
            </a:extLst>
          </p:cNvPr>
          <p:cNvSpPr>
            <a:spLocks noGrp="1"/>
          </p:cNvSpPr>
          <p:nvPr>
            <p:ph idx="13"/>
          </p:nvPr>
        </p:nvSpPr>
        <p:spPr>
          <a:xfrm>
            <a:off x="6256929" y="1713254"/>
            <a:ext cx="4683125" cy="4182873"/>
          </a:xfrm>
          <a:ln>
            <a:solidFill>
              <a:schemeClr val="tx1"/>
            </a:solidFill>
          </a:ln>
        </p:spPr>
        <p:txBody>
          <a:bodyPr/>
          <a:lstStyle/>
          <a:p>
            <a:pPr marL="0" indent="0">
              <a:buNone/>
            </a:pPr>
            <a:r>
              <a:rPr lang="en-US" sz="2000" spc="-50" dirty="0"/>
              <a:t>What do you hope to get out of this workshop today?</a:t>
            </a:r>
          </a:p>
        </p:txBody>
      </p:sp>
      <p:sp>
        <p:nvSpPr>
          <p:cNvPr id="3" name="TextBox 2">
            <a:extLst>
              <a:ext uri="{FF2B5EF4-FFF2-40B4-BE49-F238E27FC236}">
                <a16:creationId xmlns:a16="http://schemas.microsoft.com/office/drawing/2014/main" id="{4CB2FA1B-F010-4001-A568-7F4EB9EE4A53}"/>
              </a:ext>
            </a:extLst>
          </p:cNvPr>
          <p:cNvSpPr txBox="1"/>
          <p:nvPr/>
        </p:nvSpPr>
        <p:spPr>
          <a:xfrm>
            <a:off x="409575" y="957944"/>
            <a:ext cx="9471025" cy="400110"/>
          </a:xfrm>
          <a:prstGeom prst="rect">
            <a:avLst/>
          </a:prstGeom>
          <a:noFill/>
        </p:spPr>
        <p:txBody>
          <a:bodyPr wrap="square" rtlCol="0">
            <a:spAutoFit/>
          </a:bodyPr>
          <a:lstStyle/>
          <a:p>
            <a:r>
              <a:rPr lang="en-US" sz="2000" dirty="0"/>
              <a:t>Once you get settled, answer these questions:</a:t>
            </a:r>
          </a:p>
        </p:txBody>
      </p:sp>
    </p:spTree>
    <p:custDataLst>
      <p:tags r:id="rId1"/>
    </p:custDataLst>
    <p:extLst>
      <p:ext uri="{BB962C8B-B14F-4D97-AF65-F5344CB8AC3E}">
        <p14:creationId xmlns:p14="http://schemas.microsoft.com/office/powerpoint/2010/main" val="2390375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509E6-EEAF-4753-8CD2-FE663E2E5411}"/>
              </a:ext>
            </a:extLst>
          </p:cNvPr>
          <p:cNvSpPr>
            <a:spLocks noGrp="1"/>
          </p:cNvSpPr>
          <p:nvPr>
            <p:ph type="ctrTitle"/>
          </p:nvPr>
        </p:nvSpPr>
        <p:spPr/>
        <p:txBody>
          <a:bodyPr/>
          <a:lstStyle/>
          <a:p>
            <a:r>
              <a:rPr lang="en-US" dirty="0"/>
              <a:t>Empathy Mapping</a:t>
            </a:r>
          </a:p>
        </p:txBody>
      </p:sp>
      <p:sp>
        <p:nvSpPr>
          <p:cNvPr id="3" name="Subtitle 2">
            <a:extLst>
              <a:ext uri="{FF2B5EF4-FFF2-40B4-BE49-F238E27FC236}">
                <a16:creationId xmlns:a16="http://schemas.microsoft.com/office/drawing/2014/main" id="{0D387D9F-D4E9-453D-B99B-2E64C584878C}"/>
              </a:ext>
            </a:extLst>
          </p:cNvPr>
          <p:cNvSpPr>
            <a:spLocks noGrp="1"/>
          </p:cNvSpPr>
          <p:nvPr>
            <p:ph type="subTitle" idx="1"/>
          </p:nvPr>
        </p:nvSpPr>
        <p:spPr/>
        <p:txBody>
          <a:bodyPr/>
          <a:lstStyle/>
          <a:p>
            <a:r>
              <a:rPr lang="en-US" dirty="0"/>
              <a:t>A Training Workshop</a:t>
            </a:r>
          </a:p>
        </p:txBody>
      </p:sp>
    </p:spTree>
    <p:custDataLst>
      <p:tags r:id="rId1"/>
    </p:custDataLst>
    <p:extLst>
      <p:ext uri="{BB962C8B-B14F-4D97-AF65-F5344CB8AC3E}">
        <p14:creationId xmlns:p14="http://schemas.microsoft.com/office/powerpoint/2010/main" val="142402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FADA4C3-93E3-4A9F-9DC1-8A7352B8F920}"/>
              </a:ext>
            </a:extLst>
          </p:cNvPr>
          <p:cNvSpPr>
            <a:spLocks noGrp="1"/>
          </p:cNvSpPr>
          <p:nvPr>
            <p:ph type="body" sz="half" idx="2"/>
          </p:nvPr>
        </p:nvSpPr>
        <p:spPr/>
        <p:txBody>
          <a:bodyPr anchor="ctr"/>
          <a:lstStyle/>
          <a:p>
            <a:r>
              <a:rPr lang="en-US" sz="2200" dirty="0"/>
              <a:t>The </a:t>
            </a:r>
            <a:r>
              <a:rPr lang="en-US" sz="2200" b="1" dirty="0">
                <a:solidFill>
                  <a:schemeClr val="accent2"/>
                </a:solidFill>
              </a:rPr>
              <a:t>goal</a:t>
            </a:r>
            <a:r>
              <a:rPr lang="en-US" sz="2200" dirty="0"/>
              <a:t> of this course is to understand how to create an empathy map and then what to do with the information learned from the experience </a:t>
            </a:r>
          </a:p>
          <a:p>
            <a:pPr marL="342900" indent="-342900">
              <a:buAutoNum type="arabicPeriod"/>
            </a:pPr>
            <a:endParaRPr lang="en-US" sz="2200" dirty="0"/>
          </a:p>
        </p:txBody>
      </p:sp>
      <p:sp>
        <p:nvSpPr>
          <p:cNvPr id="2" name="Title 1">
            <a:extLst>
              <a:ext uri="{FF2B5EF4-FFF2-40B4-BE49-F238E27FC236}">
                <a16:creationId xmlns:a16="http://schemas.microsoft.com/office/drawing/2014/main" id="{51CA0CA5-A7F6-4D69-8266-37D53B6042C5}"/>
              </a:ext>
            </a:extLst>
          </p:cNvPr>
          <p:cNvSpPr>
            <a:spLocks noGrp="1"/>
          </p:cNvSpPr>
          <p:nvPr>
            <p:ph type="title"/>
          </p:nvPr>
        </p:nvSpPr>
        <p:spPr/>
        <p:txBody>
          <a:bodyPr/>
          <a:lstStyle/>
          <a:p>
            <a:r>
              <a:rPr lang="en-US" dirty="0"/>
              <a:t>Course Overview</a:t>
            </a:r>
          </a:p>
        </p:txBody>
      </p:sp>
      <p:sp>
        <p:nvSpPr>
          <p:cNvPr id="8" name="Picture Placeholder 7">
            <a:extLst>
              <a:ext uri="{FF2B5EF4-FFF2-40B4-BE49-F238E27FC236}">
                <a16:creationId xmlns:a16="http://schemas.microsoft.com/office/drawing/2014/main" id="{D9E8D8E6-9C16-4303-AC45-B16821A3B25C}"/>
              </a:ext>
            </a:extLst>
          </p:cNvPr>
          <p:cNvSpPr>
            <a:spLocks noGrp="1"/>
          </p:cNvSpPr>
          <p:nvPr>
            <p:ph type="pic" sz="quarter" idx="13"/>
          </p:nvPr>
        </p:nvSpPr>
        <p:spPr/>
      </p:sp>
      <p:sp>
        <p:nvSpPr>
          <p:cNvPr id="9" name="TextBox 8">
            <a:extLst>
              <a:ext uri="{FF2B5EF4-FFF2-40B4-BE49-F238E27FC236}">
                <a16:creationId xmlns:a16="http://schemas.microsoft.com/office/drawing/2014/main" id="{83201F40-1C8F-4FD8-A8FE-73DF19DD530D}"/>
              </a:ext>
            </a:extLst>
          </p:cNvPr>
          <p:cNvSpPr txBox="1"/>
          <p:nvPr/>
        </p:nvSpPr>
        <p:spPr>
          <a:xfrm>
            <a:off x="6172604" y="1834835"/>
            <a:ext cx="5073267" cy="3170099"/>
          </a:xfrm>
          <a:prstGeom prst="rect">
            <a:avLst/>
          </a:prstGeom>
          <a:solidFill>
            <a:schemeClr val="bg1">
              <a:lumMod val="95000"/>
            </a:schemeClr>
          </a:solidFill>
        </p:spPr>
        <p:txBody>
          <a:bodyPr wrap="square" rtlCol="0">
            <a:spAutoFit/>
          </a:bodyPr>
          <a:lstStyle/>
          <a:p>
            <a:pPr marL="749300" indent="-285750">
              <a:buFont typeface="Courier New" panose="02070309020205020404" pitchFamily="49" charset="0"/>
              <a:buChar char="o"/>
            </a:pPr>
            <a:endParaRPr lang="en-US" sz="2000" dirty="0"/>
          </a:p>
          <a:p>
            <a:pPr marL="749300" indent="-285750">
              <a:buFont typeface="Courier New" panose="02070309020205020404" pitchFamily="49" charset="0"/>
              <a:buChar char="o"/>
            </a:pPr>
            <a:r>
              <a:rPr lang="en-US" sz="2000" dirty="0"/>
              <a:t>Introduction and overview</a:t>
            </a:r>
            <a:br>
              <a:rPr lang="en-US" sz="2000" dirty="0"/>
            </a:br>
            <a:endParaRPr lang="en-US" sz="2000" dirty="0"/>
          </a:p>
          <a:p>
            <a:pPr marL="749300" indent="-285750">
              <a:buFont typeface="Courier New" panose="02070309020205020404" pitchFamily="49" charset="0"/>
              <a:buChar char="o"/>
            </a:pPr>
            <a:r>
              <a:rPr lang="en-US" sz="2000" dirty="0"/>
              <a:t>What is empathy mapping?</a:t>
            </a:r>
            <a:br>
              <a:rPr lang="en-US" sz="2000" dirty="0"/>
            </a:br>
            <a:endParaRPr lang="en-US" sz="2000" dirty="0"/>
          </a:p>
          <a:p>
            <a:pPr marL="749300" indent="-285750">
              <a:buFont typeface="Courier New" panose="02070309020205020404" pitchFamily="49" charset="0"/>
              <a:buChar char="o"/>
            </a:pPr>
            <a:r>
              <a:rPr lang="en-US" sz="2000" dirty="0"/>
              <a:t>Before beginning</a:t>
            </a:r>
          </a:p>
          <a:p>
            <a:pPr marL="749300" indent="-285750">
              <a:buFont typeface="Courier New" panose="02070309020205020404" pitchFamily="49" charset="0"/>
              <a:buChar char="o"/>
            </a:pPr>
            <a:endParaRPr lang="en-US" sz="2000" dirty="0"/>
          </a:p>
          <a:p>
            <a:pPr marL="749300" indent="-285750">
              <a:buFont typeface="Courier New" panose="02070309020205020404" pitchFamily="49" charset="0"/>
              <a:buChar char="o"/>
            </a:pPr>
            <a:r>
              <a:rPr lang="en-US" sz="2000" dirty="0"/>
              <a:t>Creating the map</a:t>
            </a:r>
            <a:br>
              <a:rPr lang="en-US" sz="2000" dirty="0"/>
            </a:br>
            <a:endParaRPr lang="en-US" sz="2000" dirty="0"/>
          </a:p>
          <a:p>
            <a:pPr marL="749300" indent="-285750">
              <a:buFont typeface="Courier New" panose="02070309020205020404" pitchFamily="49" charset="0"/>
              <a:buChar char="o"/>
            </a:pPr>
            <a:r>
              <a:rPr lang="en-US" sz="2000" dirty="0"/>
              <a:t>Close</a:t>
            </a:r>
            <a:endParaRPr lang="en-US" sz="1200" dirty="0"/>
          </a:p>
        </p:txBody>
      </p:sp>
      <p:sp>
        <p:nvSpPr>
          <p:cNvPr id="6" name="TextBox 5">
            <a:extLst>
              <a:ext uri="{FF2B5EF4-FFF2-40B4-BE49-F238E27FC236}">
                <a16:creationId xmlns:a16="http://schemas.microsoft.com/office/drawing/2014/main" id="{C6C5FB87-C757-412C-95C7-3EDD9A89A1D6}"/>
              </a:ext>
            </a:extLst>
          </p:cNvPr>
          <p:cNvSpPr txBox="1"/>
          <p:nvPr/>
        </p:nvSpPr>
        <p:spPr>
          <a:xfrm>
            <a:off x="11350752" y="0"/>
            <a:ext cx="841248" cy="369332"/>
          </a:xfrm>
          <a:prstGeom prst="rect">
            <a:avLst/>
          </a:prstGeom>
          <a:noFill/>
        </p:spPr>
        <p:txBody>
          <a:bodyPr wrap="square" rtlCol="0">
            <a:spAutoFit/>
          </a:bodyPr>
          <a:lstStyle/>
          <a:p>
            <a:pPr algn="r"/>
            <a:r>
              <a:rPr lang="en-US" dirty="0">
                <a:solidFill>
                  <a:schemeClr val="bg2"/>
                </a:solidFill>
                <a:latin typeface="+mj-lt"/>
              </a:rPr>
              <a:t>3</a:t>
            </a:r>
          </a:p>
        </p:txBody>
      </p:sp>
    </p:spTree>
    <p:custDataLst>
      <p:tags r:id="rId1"/>
    </p:custDataLst>
    <p:extLst>
      <p:ext uri="{BB962C8B-B14F-4D97-AF65-F5344CB8AC3E}">
        <p14:creationId xmlns:p14="http://schemas.microsoft.com/office/powerpoint/2010/main" val="353876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CCD0-A6E3-4317-9635-73D5B25C0AF1}"/>
              </a:ext>
            </a:extLst>
          </p:cNvPr>
          <p:cNvSpPr>
            <a:spLocks noGrp="1"/>
          </p:cNvSpPr>
          <p:nvPr>
            <p:ph type="title"/>
          </p:nvPr>
        </p:nvSpPr>
        <p:spPr/>
        <p:txBody>
          <a:bodyPr/>
          <a:lstStyle/>
          <a:p>
            <a:r>
              <a:rPr lang="en-US" dirty="0"/>
              <a:t>What is Empathy Mapping?</a:t>
            </a:r>
          </a:p>
        </p:txBody>
      </p:sp>
    </p:spTree>
    <p:custDataLst>
      <p:tags r:id="rId1"/>
    </p:custDataLst>
    <p:extLst>
      <p:ext uri="{BB962C8B-B14F-4D97-AF65-F5344CB8AC3E}">
        <p14:creationId xmlns:p14="http://schemas.microsoft.com/office/powerpoint/2010/main" val="26935622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NICE INCONTACT TEMPLATE" val="PLubyRWH"/>
  <p:tag name="ARTICULATE_PROJECT_OPEN" val="0"/>
  <p:tag name="ARTICULATE_SLIDE_COUNT" val="3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NICE inContact Template">
  <a:themeElements>
    <a:clrScheme name="InContact Colors">
      <a:dk1>
        <a:srgbClr val="000000"/>
      </a:dk1>
      <a:lt1>
        <a:srgbClr val="FFFFFF"/>
      </a:lt1>
      <a:dk2>
        <a:srgbClr val="015977"/>
      </a:dk2>
      <a:lt2>
        <a:srgbClr val="E7E6E6"/>
      </a:lt2>
      <a:accent1>
        <a:srgbClr val="7D3CC8"/>
      </a:accent1>
      <a:accent2>
        <a:srgbClr val="009EDB"/>
      </a:accent2>
      <a:accent3>
        <a:srgbClr val="E7268D"/>
      </a:accent3>
      <a:accent4>
        <a:srgbClr val="000000"/>
      </a:accent4>
      <a:accent5>
        <a:srgbClr val="FFFFFF"/>
      </a:accent5>
      <a:accent6>
        <a:srgbClr val="FFFFFF"/>
      </a:accent6>
      <a:hlink>
        <a:srgbClr val="009EDB"/>
      </a:hlink>
      <a:folHlink>
        <a:srgbClr val="015977"/>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9E1B77635B5546AE54DA0C411ABE1B" ma:contentTypeVersion="2" ma:contentTypeDescription="Create a new document." ma:contentTypeScope="" ma:versionID="f7627bd43f9c698911a8a370d8382bff">
  <xsd:schema xmlns:xsd="http://www.w3.org/2001/XMLSchema" xmlns:xs="http://www.w3.org/2001/XMLSchema" xmlns:p="http://schemas.microsoft.com/office/2006/metadata/properties" xmlns:ns2="25de40ff-79b7-4132-89d0-9d278365a2ca" targetNamespace="http://schemas.microsoft.com/office/2006/metadata/properties" ma:root="true" ma:fieldsID="4b74c4fc7755a3c771d6a27eadcc7203" ns2:_="">
    <xsd:import namespace="25de40ff-79b7-4132-89d0-9d278365a2c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de40ff-79b7-4132-89d0-9d278365a2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F9C1EC-1E1F-47A9-B2AA-0EEC0F2450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de40ff-79b7-4132-89d0-9d278365a2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806E845-49A9-40CC-A818-71977AC41F46}">
  <ds:schemaRefs>
    <ds:schemaRef ds:uri="http://schemas.microsoft.com/sharepoint/v3/contenttype/forms"/>
  </ds:schemaRefs>
</ds:datastoreItem>
</file>

<file path=customXml/itemProps3.xml><?xml version="1.0" encoding="utf-8"?>
<ds:datastoreItem xmlns:ds="http://schemas.openxmlformats.org/officeDocument/2006/customXml" ds:itemID="{4E2C8E24-8BA3-44F5-A39B-81ED93A85D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5259</TotalTime>
  <Words>4992</Words>
  <Application>Microsoft Office PowerPoint</Application>
  <PresentationFormat>Widescreen</PresentationFormat>
  <Paragraphs>367</Paragraphs>
  <Slides>34</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 Black</vt:lpstr>
      <vt:lpstr>Calibri</vt:lpstr>
      <vt:lpstr>Courier New</vt:lpstr>
      <vt:lpstr>Symbol</vt:lpstr>
      <vt:lpstr>Wingdings</vt:lpstr>
      <vt:lpstr>NICE inContact Template</vt:lpstr>
      <vt:lpstr>PowerPoint Presentation</vt:lpstr>
      <vt:lpstr>About the Workshop</vt:lpstr>
      <vt:lpstr>Preparing to Lead the Workshop</vt:lpstr>
      <vt:lpstr>During the Workshop</vt:lpstr>
      <vt:lpstr>Workshop Overview</vt:lpstr>
      <vt:lpstr>Welcome!</vt:lpstr>
      <vt:lpstr>Empathy Mapping</vt:lpstr>
      <vt:lpstr>Course Overview</vt:lpstr>
      <vt:lpstr>What is Empathy Mapping?</vt:lpstr>
      <vt:lpstr>Empathy</vt:lpstr>
      <vt:lpstr>Empathy Mapping</vt:lpstr>
      <vt:lpstr>Benefits of Empathy Mapping</vt:lpstr>
      <vt:lpstr>Dave Gray’s Empathy Map Template</vt:lpstr>
      <vt:lpstr>Goal</vt:lpstr>
      <vt:lpstr>See – Say – Do - Hear</vt:lpstr>
      <vt:lpstr>Pains and Gains</vt:lpstr>
      <vt:lpstr>Nudge Your Neighbor</vt:lpstr>
      <vt:lpstr>Before Beginning</vt:lpstr>
      <vt:lpstr>Gather Information</vt:lpstr>
      <vt:lpstr>Define Your Purpose</vt:lpstr>
      <vt:lpstr>Choose a Template</vt:lpstr>
      <vt:lpstr>Invite Participants</vt:lpstr>
      <vt:lpstr>Nudge Your Neighbor</vt:lpstr>
      <vt:lpstr>Creating the Map</vt:lpstr>
      <vt:lpstr>The Process</vt:lpstr>
      <vt:lpstr>Tips</vt:lpstr>
      <vt:lpstr>What to Do with Your Map</vt:lpstr>
      <vt:lpstr>Nudge Your Neighbor</vt:lpstr>
      <vt:lpstr>Scenarios</vt:lpstr>
      <vt:lpstr>Creating An Empathy Map</vt:lpstr>
      <vt:lpstr>Close</vt:lpstr>
      <vt:lpstr>Review</vt:lpstr>
      <vt:lpstr>What Are You Going to Empathy Map?</vt:lpstr>
      <vt:lpstr>Empathy Mapping A training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InContact Template</dc:title>
  <dc:creator>NICE inContact</dc:creator>
  <cp:lastModifiedBy>Christine Sullivan</cp:lastModifiedBy>
  <cp:revision>233</cp:revision>
  <cp:lastPrinted>2020-01-15T19:14:18Z</cp:lastPrinted>
  <dcterms:created xsi:type="dcterms:W3CDTF">2019-12-16T18:12:36Z</dcterms:created>
  <dcterms:modified xsi:type="dcterms:W3CDTF">2021-10-22T13:04:32Z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0x010100079E1B77635B5546AE54DA0C411ABE1B</vt:lpwstr>
  </property>
  <property fmtid="{D5CDD505-2E9C-101B-9397-08002B2CF9AE}" pid="3" name="ArticulateGUID">
    <vt:lpwstr>1E2C731D-FA39-48D9-845B-5B97A83136F3</vt:lpwstr>
  </property>
  <property fmtid="{D5CDD505-2E9C-101B-9397-08002B2CF9AE}" pid="4" name="ArticulatePath">
    <vt:lpwstr>https://d.docs.live.net/535360ecb57dc3c2/Documents/Clients/HarringtonConsulting/NICE/Basic NICE inContact 2020 PPT Template</vt:lpwstr>
  </property>
</Properties>
</file>